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1299" r:id="rId2"/>
    <p:sldId id="1314" r:id="rId3"/>
    <p:sldId id="1315" r:id="rId4"/>
    <p:sldId id="1316" r:id="rId5"/>
    <p:sldId id="1310" r:id="rId6"/>
    <p:sldId id="1313" r:id="rId7"/>
    <p:sldId id="1317" r:id="rId8"/>
    <p:sldId id="1318" r:id="rId9"/>
    <p:sldId id="1319" r:id="rId10"/>
    <p:sldId id="1320" r:id="rId11"/>
    <p:sldId id="1321" r:id="rId12"/>
    <p:sldId id="1323" r:id="rId13"/>
  </p:sldIdLst>
  <p:sldSz cx="9144000" cy="5143500" type="screen16x9"/>
  <p:notesSz cx="6797675" cy="9926638"/>
  <p:defaultTextStyle>
    <a:defPPr>
      <a:defRPr lang="ru-RU"/>
    </a:defPPr>
    <a:lvl1pPr marL="0" algn="l" defTabSz="766567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1pPr>
    <a:lvl2pPr marL="383303" algn="l" defTabSz="766567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2pPr>
    <a:lvl3pPr marL="766567" algn="l" defTabSz="766567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3pPr>
    <a:lvl4pPr marL="1149830" algn="l" defTabSz="766567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4pPr>
    <a:lvl5pPr marL="1533092" algn="l" defTabSz="766567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5pPr>
    <a:lvl6pPr marL="1916374" algn="l" defTabSz="766567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6pPr>
    <a:lvl7pPr marL="2299645" algn="l" defTabSz="766567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7pPr>
    <a:lvl8pPr marL="2682924" algn="l" defTabSz="766567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8pPr>
    <a:lvl9pPr marL="3066195" algn="l" defTabSz="766567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 userDrawn="1">
          <p15:clr>
            <a:srgbClr val="A4A3A4"/>
          </p15:clr>
        </p15:guide>
        <p15:guide id="3" orient="horz" pos="17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3538D"/>
    <a:srgbClr val="CCECFF"/>
    <a:srgbClr val="66CCFF"/>
    <a:srgbClr val="1651F6"/>
    <a:srgbClr val="FF9900"/>
    <a:srgbClr val="33CC33"/>
    <a:srgbClr val="E98B01"/>
    <a:srgbClr val="66FFFF"/>
    <a:srgbClr val="00FF99"/>
    <a:srgbClr val="00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009" autoAdjust="0"/>
    <p:restoredTop sz="94628" autoAdjust="0"/>
  </p:normalViewPr>
  <p:slideViewPr>
    <p:cSldViewPr>
      <p:cViewPr varScale="1">
        <p:scale>
          <a:sx n="107" d="100"/>
          <a:sy n="107" d="100"/>
        </p:scale>
        <p:origin x="-102" y="-456"/>
      </p:cViewPr>
      <p:guideLst>
        <p:guide orient="horz" pos="1620"/>
        <p:guide orient="horz" pos="17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01FE7F-24ED-454D-9B8F-4FC9247020B5}" type="datetimeFigureOut">
              <a:rPr lang="ru-RU" smtClean="0"/>
              <a:pPr/>
              <a:t>17.10.2022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D8DF98-B9E3-44E7-A2A8-AE7C40BBA32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21507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76656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1pPr>
    <a:lvl2pPr marL="383303" algn="l" defTabSz="76656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2pPr>
    <a:lvl3pPr marL="766567" algn="l" defTabSz="76656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3pPr>
    <a:lvl4pPr marL="1149830" algn="l" defTabSz="76656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4pPr>
    <a:lvl5pPr marL="1533092" algn="l" defTabSz="76656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5pPr>
    <a:lvl6pPr marL="1916374" algn="l" defTabSz="76656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6pPr>
    <a:lvl7pPr marL="2299645" algn="l" defTabSz="76656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7pPr>
    <a:lvl8pPr marL="2682924" algn="l" defTabSz="76656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8pPr>
    <a:lvl9pPr marL="3066195" algn="l" defTabSz="76656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0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0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0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0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0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5A654143-0764-4BB5-AE5B-223BB1F3C0F4}" type="slidenum">
              <a:rPr lang="ru-RU" altLang="ru-RU" smtClean="0"/>
              <a:pPr eaLnBrk="1" hangingPunct="1">
                <a:spcBef>
                  <a:spcPct val="0"/>
                </a:spcBef>
              </a:pPr>
              <a:t>2</a:t>
            </a:fld>
            <a:endParaRPr lang="ru-RU" altLang="ru-RU" dirty="0" smtClean="0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2950"/>
            <a:ext cx="6619875" cy="3724275"/>
          </a:xfrm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dirty="0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244153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0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0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0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0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0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5A654143-0764-4BB5-AE5B-223BB1F3C0F4}" type="slidenum">
              <a:rPr lang="ru-RU" altLang="ru-RU" smtClean="0"/>
              <a:pPr eaLnBrk="1" hangingPunct="1">
                <a:spcBef>
                  <a:spcPct val="0"/>
                </a:spcBef>
              </a:pPr>
              <a:t>12</a:t>
            </a:fld>
            <a:endParaRPr lang="ru-RU" altLang="ru-RU" dirty="0" smtClean="0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2950"/>
            <a:ext cx="6619875" cy="3724275"/>
          </a:xfrm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dirty="0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24415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0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0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0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0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0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5A654143-0764-4BB5-AE5B-223BB1F3C0F4}" type="slidenum">
              <a:rPr lang="ru-RU" altLang="ru-RU" smtClean="0"/>
              <a:pPr eaLnBrk="1" hangingPunct="1">
                <a:spcBef>
                  <a:spcPct val="0"/>
                </a:spcBef>
              </a:pPr>
              <a:t>3</a:t>
            </a:fld>
            <a:endParaRPr lang="ru-RU" altLang="ru-RU" dirty="0" smtClean="0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2950"/>
            <a:ext cx="6619875" cy="3724275"/>
          </a:xfrm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dirty="0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24415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0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0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0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0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0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5A654143-0764-4BB5-AE5B-223BB1F3C0F4}" type="slidenum">
              <a:rPr lang="ru-RU" altLang="ru-RU" smtClean="0"/>
              <a:pPr eaLnBrk="1" hangingPunct="1">
                <a:spcBef>
                  <a:spcPct val="0"/>
                </a:spcBef>
              </a:pPr>
              <a:t>4</a:t>
            </a:fld>
            <a:endParaRPr lang="ru-RU" altLang="ru-RU" dirty="0" smtClean="0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2950"/>
            <a:ext cx="6619875" cy="3724275"/>
          </a:xfrm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dirty="0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24415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D8DF98-B9E3-44E7-A2A8-AE7C40BBA32E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42518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0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0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0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0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0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5A654143-0764-4BB5-AE5B-223BB1F3C0F4}" type="slidenum">
              <a:rPr lang="ru-RU" altLang="ru-RU" smtClean="0"/>
              <a:pPr eaLnBrk="1" hangingPunct="1">
                <a:spcBef>
                  <a:spcPct val="0"/>
                </a:spcBef>
              </a:pPr>
              <a:t>7</a:t>
            </a:fld>
            <a:endParaRPr lang="ru-RU" altLang="ru-RU" dirty="0" smtClean="0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2950"/>
            <a:ext cx="6619875" cy="3724275"/>
          </a:xfrm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dirty="0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24415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0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0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0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0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0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5A654143-0764-4BB5-AE5B-223BB1F3C0F4}" type="slidenum">
              <a:rPr lang="ru-RU" altLang="ru-RU" smtClean="0"/>
              <a:pPr eaLnBrk="1" hangingPunct="1">
                <a:spcBef>
                  <a:spcPct val="0"/>
                </a:spcBef>
              </a:pPr>
              <a:t>8</a:t>
            </a:fld>
            <a:endParaRPr lang="ru-RU" altLang="ru-RU" dirty="0" smtClean="0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2950"/>
            <a:ext cx="6619875" cy="3724275"/>
          </a:xfrm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dirty="0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24415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0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0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0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0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0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5A654143-0764-4BB5-AE5B-223BB1F3C0F4}" type="slidenum">
              <a:rPr lang="ru-RU" altLang="ru-RU" smtClean="0"/>
              <a:pPr eaLnBrk="1" hangingPunct="1">
                <a:spcBef>
                  <a:spcPct val="0"/>
                </a:spcBef>
              </a:pPr>
              <a:t>9</a:t>
            </a:fld>
            <a:endParaRPr lang="ru-RU" altLang="ru-RU" dirty="0" smtClean="0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2950"/>
            <a:ext cx="6619875" cy="3724275"/>
          </a:xfrm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dirty="0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24415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0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0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0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0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0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5A654143-0764-4BB5-AE5B-223BB1F3C0F4}" type="slidenum">
              <a:rPr lang="ru-RU" altLang="ru-RU" smtClean="0"/>
              <a:pPr eaLnBrk="1" hangingPunct="1">
                <a:spcBef>
                  <a:spcPct val="0"/>
                </a:spcBef>
              </a:pPr>
              <a:t>10</a:t>
            </a:fld>
            <a:endParaRPr lang="ru-RU" altLang="ru-RU" dirty="0" smtClean="0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2950"/>
            <a:ext cx="6619875" cy="3724275"/>
          </a:xfrm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dirty="0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244153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0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0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0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0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0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5A654143-0764-4BB5-AE5B-223BB1F3C0F4}" type="slidenum">
              <a:rPr lang="ru-RU" altLang="ru-RU" smtClean="0"/>
              <a:pPr eaLnBrk="1" hangingPunct="1">
                <a:spcBef>
                  <a:spcPct val="0"/>
                </a:spcBef>
              </a:pPr>
              <a:t>11</a:t>
            </a:fld>
            <a:endParaRPr lang="ru-RU" altLang="ru-RU" dirty="0" smtClean="0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2950"/>
            <a:ext cx="6619875" cy="3724275"/>
          </a:xfrm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dirty="0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24415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48" y="1597916"/>
            <a:ext cx="7772401" cy="110251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2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833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7665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1498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5330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9163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2996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682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0661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E16A0-5667-4B2C-9967-C127898559B0}" type="datetimeFigureOut">
              <a:rPr lang="ru-RU" smtClean="0"/>
              <a:pPr/>
              <a:t>17.10.2022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1222D-4CCF-443A-9B2F-FCB3F007181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E16A0-5667-4B2C-9967-C127898559B0}" type="datetimeFigureOut">
              <a:rPr lang="ru-RU" smtClean="0"/>
              <a:pPr/>
              <a:t>17.10.2022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1222D-4CCF-443A-9B2F-FCB3F007181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82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16" y="205982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E16A0-5667-4B2C-9967-C127898559B0}" type="datetimeFigureOut">
              <a:rPr lang="ru-RU" smtClean="0"/>
              <a:pPr/>
              <a:t>17.10.2022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1222D-4CCF-443A-9B2F-FCB3F007181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E16A0-5667-4B2C-9967-C127898559B0}" type="datetimeFigureOut">
              <a:rPr lang="ru-RU" smtClean="0"/>
              <a:pPr/>
              <a:t>17.10.2022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1222D-4CCF-443A-9B2F-FCB3F007181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58" y="3305206"/>
            <a:ext cx="7772401" cy="1021556"/>
          </a:xfrm>
        </p:spPr>
        <p:txBody>
          <a:bodyPr anchor="t"/>
          <a:lstStyle>
            <a:lvl1pPr algn="l">
              <a:defRPr sz="35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58" y="2180035"/>
            <a:ext cx="7772401" cy="1125140"/>
          </a:xfrm>
        </p:spPr>
        <p:txBody>
          <a:bodyPr anchor="b"/>
          <a:lstStyle>
            <a:lvl1pPr marL="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1pPr>
            <a:lvl2pPr marL="38330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76656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3pPr>
            <a:lvl4pPr marL="114983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53309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91637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29964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68292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306619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E16A0-5667-4B2C-9967-C127898559B0}" type="datetimeFigureOut">
              <a:rPr lang="ru-RU" smtClean="0"/>
              <a:pPr/>
              <a:t>17.10.2022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1222D-4CCF-443A-9B2F-FCB3F007181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4" y="1200154"/>
            <a:ext cx="4038600" cy="3394472"/>
          </a:xfrm>
        </p:spPr>
        <p:txBody>
          <a:bodyPr/>
          <a:lstStyle>
            <a:lvl1pPr>
              <a:defRPr sz="24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00154"/>
            <a:ext cx="4038600" cy="3394472"/>
          </a:xfrm>
        </p:spPr>
        <p:txBody>
          <a:bodyPr/>
          <a:lstStyle>
            <a:lvl1pPr>
              <a:defRPr sz="24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E16A0-5667-4B2C-9967-C127898559B0}" type="datetimeFigureOut">
              <a:rPr lang="ru-RU" smtClean="0"/>
              <a:pPr/>
              <a:t>17.10.2022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1222D-4CCF-443A-9B2F-FCB3F007181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3" y="1151338"/>
            <a:ext cx="4040188" cy="479822"/>
          </a:xfrm>
        </p:spPr>
        <p:txBody>
          <a:bodyPr anchor="b"/>
          <a:lstStyle>
            <a:lvl1pPr marL="0" indent="0">
              <a:buNone/>
              <a:defRPr sz="1900" b="1"/>
            </a:lvl1pPr>
            <a:lvl2pPr marL="383303" indent="0">
              <a:buNone/>
              <a:defRPr sz="1700" b="1"/>
            </a:lvl2pPr>
            <a:lvl3pPr marL="766567" indent="0">
              <a:buNone/>
              <a:defRPr sz="1500" b="1"/>
            </a:lvl3pPr>
            <a:lvl4pPr marL="1149830" indent="0">
              <a:buNone/>
              <a:defRPr sz="1500" b="1"/>
            </a:lvl4pPr>
            <a:lvl5pPr marL="1533092" indent="0">
              <a:buNone/>
              <a:defRPr sz="1500" b="1"/>
            </a:lvl5pPr>
            <a:lvl6pPr marL="1916374" indent="0">
              <a:buNone/>
              <a:defRPr sz="1500" b="1"/>
            </a:lvl6pPr>
            <a:lvl7pPr marL="2299645" indent="0">
              <a:buNone/>
              <a:defRPr sz="1500" b="1"/>
            </a:lvl7pPr>
            <a:lvl8pPr marL="2682924" indent="0">
              <a:buNone/>
              <a:defRPr sz="1500" b="1"/>
            </a:lvl8pPr>
            <a:lvl9pPr marL="3066195" indent="0">
              <a:buNone/>
              <a:defRPr sz="15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3" y="1631158"/>
            <a:ext cx="4040188" cy="2963466"/>
          </a:xfrm>
        </p:spPr>
        <p:txBody>
          <a:bodyPr/>
          <a:lstStyle>
            <a:lvl1pPr>
              <a:defRPr sz="1900"/>
            </a:lvl1pPr>
            <a:lvl2pPr>
              <a:defRPr sz="1700"/>
            </a:lvl2pPr>
            <a:lvl3pPr>
              <a:defRPr sz="15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74" y="1151338"/>
            <a:ext cx="4041775" cy="479822"/>
          </a:xfrm>
        </p:spPr>
        <p:txBody>
          <a:bodyPr anchor="b"/>
          <a:lstStyle>
            <a:lvl1pPr marL="0" indent="0">
              <a:buNone/>
              <a:defRPr sz="1900" b="1"/>
            </a:lvl1pPr>
            <a:lvl2pPr marL="383303" indent="0">
              <a:buNone/>
              <a:defRPr sz="1700" b="1"/>
            </a:lvl2pPr>
            <a:lvl3pPr marL="766567" indent="0">
              <a:buNone/>
              <a:defRPr sz="1500" b="1"/>
            </a:lvl3pPr>
            <a:lvl4pPr marL="1149830" indent="0">
              <a:buNone/>
              <a:defRPr sz="1500" b="1"/>
            </a:lvl4pPr>
            <a:lvl5pPr marL="1533092" indent="0">
              <a:buNone/>
              <a:defRPr sz="1500" b="1"/>
            </a:lvl5pPr>
            <a:lvl6pPr marL="1916374" indent="0">
              <a:buNone/>
              <a:defRPr sz="1500" b="1"/>
            </a:lvl6pPr>
            <a:lvl7pPr marL="2299645" indent="0">
              <a:buNone/>
              <a:defRPr sz="1500" b="1"/>
            </a:lvl7pPr>
            <a:lvl8pPr marL="2682924" indent="0">
              <a:buNone/>
              <a:defRPr sz="1500" b="1"/>
            </a:lvl8pPr>
            <a:lvl9pPr marL="3066195" indent="0">
              <a:buNone/>
              <a:defRPr sz="15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74" y="1631158"/>
            <a:ext cx="4041775" cy="2963466"/>
          </a:xfrm>
        </p:spPr>
        <p:txBody>
          <a:bodyPr/>
          <a:lstStyle>
            <a:lvl1pPr>
              <a:defRPr sz="1900"/>
            </a:lvl1pPr>
            <a:lvl2pPr>
              <a:defRPr sz="1700"/>
            </a:lvl2pPr>
            <a:lvl3pPr>
              <a:defRPr sz="15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E16A0-5667-4B2C-9967-C127898559B0}" type="datetimeFigureOut">
              <a:rPr lang="ru-RU" smtClean="0"/>
              <a:pPr/>
              <a:t>17.10.2022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1222D-4CCF-443A-9B2F-FCB3F007181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E16A0-5667-4B2C-9967-C127898559B0}" type="datetimeFigureOut">
              <a:rPr lang="ru-RU" smtClean="0"/>
              <a:pPr/>
              <a:t>17.10.2022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1222D-4CCF-443A-9B2F-FCB3F007181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E16A0-5667-4B2C-9967-C127898559B0}" type="datetimeFigureOut">
              <a:rPr lang="ru-RU" smtClean="0"/>
              <a:pPr/>
              <a:t>17.10.2022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1222D-4CCF-443A-9B2F-FCB3F007181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12" y="204788"/>
            <a:ext cx="3008313" cy="871538"/>
          </a:xfrm>
        </p:spPr>
        <p:txBody>
          <a:bodyPr anchor="b"/>
          <a:lstStyle>
            <a:lvl1pPr algn="l">
              <a:defRPr sz="17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1" y="204887"/>
            <a:ext cx="5111750" cy="4389834"/>
          </a:xfrm>
        </p:spPr>
        <p:txBody>
          <a:bodyPr/>
          <a:lstStyle>
            <a:lvl1pPr>
              <a:defRPr sz="2700"/>
            </a:lvl1pPr>
            <a:lvl2pPr>
              <a:defRPr sz="24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12" y="1076489"/>
            <a:ext cx="3008313" cy="3518297"/>
          </a:xfrm>
        </p:spPr>
        <p:txBody>
          <a:bodyPr/>
          <a:lstStyle>
            <a:lvl1pPr marL="0" indent="0">
              <a:buNone/>
              <a:defRPr sz="1200"/>
            </a:lvl1pPr>
            <a:lvl2pPr marL="383303" indent="0">
              <a:buNone/>
              <a:defRPr sz="1000"/>
            </a:lvl2pPr>
            <a:lvl3pPr marL="766567" indent="0">
              <a:buNone/>
              <a:defRPr sz="900"/>
            </a:lvl3pPr>
            <a:lvl4pPr marL="1149830" indent="0">
              <a:buNone/>
              <a:defRPr sz="800"/>
            </a:lvl4pPr>
            <a:lvl5pPr marL="1533092" indent="0">
              <a:buNone/>
              <a:defRPr sz="800"/>
            </a:lvl5pPr>
            <a:lvl6pPr marL="1916374" indent="0">
              <a:buNone/>
              <a:defRPr sz="800"/>
            </a:lvl6pPr>
            <a:lvl7pPr marL="2299645" indent="0">
              <a:buNone/>
              <a:defRPr sz="800"/>
            </a:lvl7pPr>
            <a:lvl8pPr marL="2682924" indent="0">
              <a:buNone/>
              <a:defRPr sz="800"/>
            </a:lvl8pPr>
            <a:lvl9pPr marL="3066195" indent="0">
              <a:buNone/>
              <a:defRPr sz="8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E16A0-5667-4B2C-9967-C127898559B0}" type="datetimeFigureOut">
              <a:rPr lang="ru-RU" smtClean="0"/>
              <a:pPr/>
              <a:t>17.10.2022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1222D-4CCF-443A-9B2F-FCB3F007181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308" y="3600484"/>
            <a:ext cx="5486400" cy="425054"/>
          </a:xfrm>
        </p:spPr>
        <p:txBody>
          <a:bodyPr anchor="b"/>
          <a:lstStyle>
            <a:lvl1pPr algn="l">
              <a:defRPr sz="17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308" y="459581"/>
            <a:ext cx="5486400" cy="3086100"/>
          </a:xfrm>
        </p:spPr>
        <p:txBody>
          <a:bodyPr/>
          <a:lstStyle>
            <a:lvl1pPr marL="0" indent="0">
              <a:buNone/>
              <a:defRPr sz="2700"/>
            </a:lvl1pPr>
            <a:lvl2pPr marL="383303" indent="0">
              <a:buNone/>
              <a:defRPr sz="2400"/>
            </a:lvl2pPr>
            <a:lvl3pPr marL="766567" indent="0">
              <a:buNone/>
              <a:defRPr sz="1900"/>
            </a:lvl3pPr>
            <a:lvl4pPr marL="1149830" indent="0">
              <a:buNone/>
              <a:defRPr sz="1700"/>
            </a:lvl4pPr>
            <a:lvl5pPr marL="1533092" indent="0">
              <a:buNone/>
              <a:defRPr sz="1700"/>
            </a:lvl5pPr>
            <a:lvl6pPr marL="1916374" indent="0">
              <a:buNone/>
              <a:defRPr sz="1700"/>
            </a:lvl6pPr>
            <a:lvl7pPr marL="2299645" indent="0">
              <a:buNone/>
              <a:defRPr sz="1700"/>
            </a:lvl7pPr>
            <a:lvl8pPr marL="2682924" indent="0">
              <a:buNone/>
              <a:defRPr sz="1700"/>
            </a:lvl8pPr>
            <a:lvl9pPr marL="3066195" indent="0">
              <a:buNone/>
              <a:defRPr sz="17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308" y="4025601"/>
            <a:ext cx="5486400" cy="603646"/>
          </a:xfrm>
        </p:spPr>
        <p:txBody>
          <a:bodyPr/>
          <a:lstStyle>
            <a:lvl1pPr marL="0" indent="0">
              <a:buNone/>
              <a:defRPr sz="1200"/>
            </a:lvl1pPr>
            <a:lvl2pPr marL="383303" indent="0">
              <a:buNone/>
              <a:defRPr sz="1000"/>
            </a:lvl2pPr>
            <a:lvl3pPr marL="766567" indent="0">
              <a:buNone/>
              <a:defRPr sz="900"/>
            </a:lvl3pPr>
            <a:lvl4pPr marL="1149830" indent="0">
              <a:buNone/>
              <a:defRPr sz="800"/>
            </a:lvl4pPr>
            <a:lvl5pPr marL="1533092" indent="0">
              <a:buNone/>
              <a:defRPr sz="800"/>
            </a:lvl5pPr>
            <a:lvl6pPr marL="1916374" indent="0">
              <a:buNone/>
              <a:defRPr sz="800"/>
            </a:lvl6pPr>
            <a:lvl7pPr marL="2299645" indent="0">
              <a:buNone/>
              <a:defRPr sz="800"/>
            </a:lvl7pPr>
            <a:lvl8pPr marL="2682924" indent="0">
              <a:buNone/>
              <a:defRPr sz="800"/>
            </a:lvl8pPr>
            <a:lvl9pPr marL="3066195" indent="0">
              <a:buNone/>
              <a:defRPr sz="8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E16A0-5667-4B2C-9967-C127898559B0}" type="datetimeFigureOut">
              <a:rPr lang="ru-RU" smtClean="0"/>
              <a:pPr/>
              <a:t>17.10.2022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1222D-4CCF-443A-9B2F-FCB3F007181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64000">
              <a:schemeClr val="bg1">
                <a:tint val="80000"/>
                <a:satMod val="300000"/>
              </a:schemeClr>
            </a:gs>
            <a:gs pos="100000">
              <a:schemeClr val="bg1">
                <a:shade val="30000"/>
                <a:satMod val="200000"/>
                <a:alpha val="61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4" y="205979"/>
            <a:ext cx="8229600" cy="857250"/>
          </a:xfrm>
          <a:prstGeom prst="rect">
            <a:avLst/>
          </a:prstGeom>
        </p:spPr>
        <p:txBody>
          <a:bodyPr vert="horz" lIns="76609" tIns="38300" rIns="76609" bIns="3830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4" y="1200154"/>
            <a:ext cx="8229600" cy="3394472"/>
          </a:xfrm>
          <a:prstGeom prst="rect">
            <a:avLst/>
          </a:prstGeom>
        </p:spPr>
        <p:txBody>
          <a:bodyPr vert="horz" lIns="76609" tIns="38300" rIns="76609" bIns="3830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76609" tIns="38300" rIns="76609" bIns="3830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E16A0-5667-4B2C-9967-C127898559B0}" type="datetimeFigureOut">
              <a:rPr lang="ru-RU" smtClean="0"/>
              <a:pPr/>
              <a:t>17.10.2022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20" y="4767264"/>
            <a:ext cx="2895600" cy="273844"/>
          </a:xfrm>
          <a:prstGeom prst="rect">
            <a:avLst/>
          </a:prstGeom>
        </p:spPr>
        <p:txBody>
          <a:bodyPr vert="horz" lIns="76609" tIns="38300" rIns="76609" bIns="3830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76609" tIns="38300" rIns="76609" bIns="3830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21222D-4CCF-443A-9B2F-FCB3F007181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algn="ctr" defTabSz="766567" rtl="0" eaLnBrk="1" latinLnBrk="0" hangingPunct="1">
        <a:spcBef>
          <a:spcPct val="0"/>
        </a:spcBef>
        <a:buNone/>
        <a:defRPr sz="3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87456" indent="-287456" algn="l" defTabSz="76656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2813" indent="-239518" algn="l" defTabSz="766567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58189" indent="-191650" algn="l" defTabSz="766567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341459" indent="-191650" algn="l" defTabSz="766567" rtl="0" eaLnBrk="1" latinLnBrk="0" hangingPunct="1">
        <a:spcBef>
          <a:spcPct val="20000"/>
        </a:spcBef>
        <a:buFont typeface="Arial" pitchFamily="34" charset="0"/>
        <a:buChar char="–"/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724730" indent="-191650" algn="l" defTabSz="766567" rtl="0" eaLnBrk="1" latinLnBrk="0" hangingPunct="1">
        <a:spcBef>
          <a:spcPct val="20000"/>
        </a:spcBef>
        <a:buFont typeface="Arial" pitchFamily="34" charset="0"/>
        <a:buChar char="»"/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107998" indent="-191650" algn="l" defTabSz="766567" rtl="0" eaLnBrk="1" latinLnBrk="0" hangingPunct="1">
        <a:spcBef>
          <a:spcPct val="20000"/>
        </a:spcBef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491275" indent="-191650" algn="l" defTabSz="766567" rtl="0" eaLnBrk="1" latinLnBrk="0" hangingPunct="1">
        <a:spcBef>
          <a:spcPct val="20000"/>
        </a:spcBef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2874557" indent="-191650" algn="l" defTabSz="766567" rtl="0" eaLnBrk="1" latinLnBrk="0" hangingPunct="1">
        <a:spcBef>
          <a:spcPct val="20000"/>
        </a:spcBef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257834" indent="-191650" algn="l" defTabSz="766567" rtl="0" eaLnBrk="1" latinLnBrk="0" hangingPunct="1">
        <a:spcBef>
          <a:spcPct val="20000"/>
        </a:spcBef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766567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83303" algn="l" defTabSz="766567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66567" algn="l" defTabSz="766567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49830" algn="l" defTabSz="766567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33092" algn="l" defTabSz="766567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16374" algn="l" defTabSz="766567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99645" algn="l" defTabSz="766567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682924" algn="l" defTabSz="766567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066195" algn="l" defTabSz="766567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6.wmf"/><Relationship Id="rId4" Type="http://schemas.openxmlformats.org/officeDocument/2006/relationships/image" Target="../media/image5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Прямая соединительная линия 17"/>
          <p:cNvCxnSpPr>
            <a:cxnSpLocks noChangeShapeType="1"/>
          </p:cNvCxnSpPr>
          <p:nvPr/>
        </p:nvCxnSpPr>
        <p:spPr bwMode="auto">
          <a:xfrm flipH="1">
            <a:off x="7" y="562851"/>
            <a:ext cx="1" cy="4606907"/>
          </a:xfrm>
          <a:prstGeom prst="line">
            <a:avLst/>
          </a:prstGeom>
          <a:noFill/>
          <a:ln w="57150">
            <a:solidFill>
              <a:srgbClr val="23538D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" name="Прямая соединительная линия 17"/>
          <p:cNvCxnSpPr>
            <a:cxnSpLocks noChangeShapeType="1"/>
          </p:cNvCxnSpPr>
          <p:nvPr/>
        </p:nvCxnSpPr>
        <p:spPr bwMode="auto">
          <a:xfrm flipH="1">
            <a:off x="9144005" y="562851"/>
            <a:ext cx="1" cy="4606907"/>
          </a:xfrm>
          <a:prstGeom prst="line">
            <a:avLst/>
          </a:prstGeom>
          <a:noFill/>
          <a:ln w="57150">
            <a:solidFill>
              <a:srgbClr val="23538D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Прямая соединительная линия 2"/>
          <p:cNvCxnSpPr>
            <a:cxnSpLocks noChangeShapeType="1"/>
          </p:cNvCxnSpPr>
          <p:nvPr/>
        </p:nvCxnSpPr>
        <p:spPr bwMode="auto">
          <a:xfrm>
            <a:off x="-14515" y="5141361"/>
            <a:ext cx="9158514" cy="4278"/>
          </a:xfrm>
          <a:prstGeom prst="line">
            <a:avLst/>
          </a:prstGeom>
          <a:noFill/>
          <a:ln w="57150">
            <a:solidFill>
              <a:srgbClr val="23538D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Прямоугольник 5"/>
          <p:cNvSpPr/>
          <p:nvPr/>
        </p:nvSpPr>
        <p:spPr>
          <a:xfrm>
            <a:off x="0" y="-21038"/>
            <a:ext cx="9159598" cy="936603"/>
          </a:xfrm>
          <a:prstGeom prst="rect">
            <a:avLst/>
          </a:prstGeom>
          <a:solidFill>
            <a:srgbClr val="204D84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6609" tIns="38300" rIns="76609" bIns="38300" rtlCol="0" anchor="ctr"/>
          <a:lstStyle/>
          <a:p>
            <a:pPr lvl="0" algn="ctr"/>
            <a:r>
              <a:rPr lang="ru-RU" sz="20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anose="010A0502050306030303" pitchFamily="18" charset="0"/>
                <a:cs typeface="Times New Roman" panose="02020603050405020304" pitchFamily="18" charset="0"/>
              </a:rPr>
              <a:t>Поступление в образовательные организации</a:t>
            </a:r>
          </a:p>
          <a:p>
            <a:pPr lvl="0" algn="ctr"/>
            <a:r>
              <a:rPr lang="ru-RU" sz="20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anose="010A0502050306030303" pitchFamily="18" charset="0"/>
                <a:cs typeface="Times New Roman" panose="02020603050405020304" pitchFamily="18" charset="0"/>
              </a:rPr>
              <a:t> высшего образования, находящиеся в ведении МЧС России</a:t>
            </a:r>
          </a:p>
        </p:txBody>
      </p:sp>
      <p:sp>
        <p:nvSpPr>
          <p:cNvPr id="10" name="AutoShape 67"/>
          <p:cNvSpPr>
            <a:spLocks noChangeArrowheads="1"/>
          </p:cNvSpPr>
          <p:nvPr/>
        </p:nvSpPr>
        <p:spPr bwMode="auto">
          <a:xfrm>
            <a:off x="8761419" y="16098"/>
            <a:ext cx="382587" cy="179388"/>
          </a:xfrm>
          <a:prstGeom prst="roundRect">
            <a:avLst>
              <a:gd name="adj" fmla="val 45856"/>
            </a:avLst>
          </a:prstGeom>
          <a:solidFill>
            <a:srgbClr val="23538D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  <a:ex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68310" tIns="34140" rIns="68310" bIns="34140" anchor="ctr"/>
          <a:lstStyle/>
          <a:p>
            <a:pPr algn="ctr"/>
            <a:fld id="{60EDE839-DBD2-4D4C-94B6-6BCAF007DA54}" type="slidenum">
              <a:rPr lang="ru-RU" altLang="ru-RU" sz="1500">
                <a:solidFill>
                  <a:srgbClr val="FFFFFF"/>
                </a:solidFill>
                <a:cs typeface="Aparajita" panose="020B0604020202020204" pitchFamily="34" charset="0"/>
              </a:rPr>
              <a:pPr algn="ctr"/>
              <a:t>1</a:t>
            </a:fld>
            <a:endParaRPr lang="ru-RU" altLang="ru-RU" sz="1500" dirty="0">
              <a:solidFill>
                <a:srgbClr val="FFFFFF"/>
              </a:solidFill>
              <a:cs typeface="Aparajita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" y="72010"/>
            <a:ext cx="9140977" cy="555524"/>
          </a:xfrm>
          <a:prstGeom prst="rect">
            <a:avLst/>
          </a:prstGeom>
        </p:spPr>
        <p:txBody>
          <a:bodyPr wrap="square" lIns="76609" tIns="38300" rIns="76609" bIns="38300" anchor="ctr" anchorCtr="0">
            <a:noAutofit/>
          </a:bodyPr>
          <a:lstStyle/>
          <a:p>
            <a:pPr algn="ctr">
              <a:lnSpc>
                <a:spcPts val="1500"/>
              </a:lnSpc>
              <a:defRPr/>
            </a:pPr>
            <a:endParaRPr lang="ru-RU" altLang="ru-RU" sz="1400" dirty="0">
              <a:solidFill>
                <a:schemeClr val="bg1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Segoe UI Semibold" panose="020B0702040204020203" pitchFamily="34" charset="0"/>
              <a:cs typeface="Times New Roman" panose="02020603050405020304" pitchFamily="18" charset="0"/>
            </a:endParaRPr>
          </a:p>
        </p:txBody>
      </p:sp>
      <p:pic>
        <p:nvPicPr>
          <p:cNvPr id="20" name="Объект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4029"/>
          <a:stretch/>
        </p:blipFill>
        <p:spPr>
          <a:xfrm>
            <a:off x="99816" y="51452"/>
            <a:ext cx="599176" cy="611436"/>
          </a:xfrm>
          <a:prstGeom prst="rect">
            <a:avLst/>
          </a:prstGeom>
        </p:spPr>
      </p:pic>
      <p:pic>
        <p:nvPicPr>
          <p:cNvPr id="11" name="Picture 2" descr="C:\Users\isaev-fu\Desktop\учеба\комплектование\2022\слайд абитуринтам\XXXL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534"/>
          <a:stretch/>
        </p:blipFill>
        <p:spPr bwMode="auto">
          <a:xfrm>
            <a:off x="3275856" y="1040838"/>
            <a:ext cx="5485563" cy="38806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27584" y="2520930"/>
            <a:ext cx="1944216" cy="1917097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427946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1" name="Прямая соединительная линия 17"/>
          <p:cNvCxnSpPr>
            <a:cxnSpLocks noChangeShapeType="1"/>
          </p:cNvCxnSpPr>
          <p:nvPr/>
        </p:nvCxnSpPr>
        <p:spPr bwMode="auto">
          <a:xfrm flipH="1">
            <a:off x="7" y="562851"/>
            <a:ext cx="1" cy="4606907"/>
          </a:xfrm>
          <a:prstGeom prst="line">
            <a:avLst/>
          </a:prstGeom>
          <a:noFill/>
          <a:ln w="57150">
            <a:solidFill>
              <a:srgbClr val="23538D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Прямая соединительная линия 17"/>
          <p:cNvCxnSpPr>
            <a:cxnSpLocks noChangeShapeType="1"/>
          </p:cNvCxnSpPr>
          <p:nvPr/>
        </p:nvCxnSpPr>
        <p:spPr bwMode="auto">
          <a:xfrm flipH="1">
            <a:off x="9144005" y="562851"/>
            <a:ext cx="1" cy="4606907"/>
          </a:xfrm>
          <a:prstGeom prst="line">
            <a:avLst/>
          </a:prstGeom>
          <a:noFill/>
          <a:ln w="57150">
            <a:solidFill>
              <a:srgbClr val="23538D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" name="Прямая соединительная линия 2"/>
          <p:cNvCxnSpPr>
            <a:cxnSpLocks noChangeShapeType="1"/>
          </p:cNvCxnSpPr>
          <p:nvPr/>
        </p:nvCxnSpPr>
        <p:spPr bwMode="auto">
          <a:xfrm>
            <a:off x="8" y="5165480"/>
            <a:ext cx="9158514" cy="4278"/>
          </a:xfrm>
          <a:prstGeom prst="line">
            <a:avLst/>
          </a:prstGeom>
          <a:noFill/>
          <a:ln w="57150">
            <a:solidFill>
              <a:srgbClr val="23538D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" name="Прямоугольник 16"/>
          <p:cNvSpPr/>
          <p:nvPr/>
        </p:nvSpPr>
        <p:spPr>
          <a:xfrm>
            <a:off x="-1076" y="-33355"/>
            <a:ext cx="9159598" cy="699540"/>
          </a:xfrm>
          <a:prstGeom prst="rect">
            <a:avLst/>
          </a:prstGeom>
          <a:solidFill>
            <a:srgbClr val="204D84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6609" tIns="38300" rIns="76609" bIns="38300" rtlCol="0" anchor="ctr"/>
          <a:lstStyle/>
          <a:p>
            <a:pPr algn="ctr"/>
            <a:r>
              <a:rPr lang="ru-RU" sz="1800" dirty="0">
                <a:solidFill>
                  <a:schemeClr val="bg1"/>
                </a:solidFill>
                <a:latin typeface="Sylfaen" panose="010A0502050306030303" pitchFamily="18" charset="0"/>
                <a:cs typeface="Arial" panose="020B0604020202020204" pitchFamily="34" charset="0"/>
              </a:rPr>
              <a:t>Какие требуются документы на собеседование</a:t>
            </a:r>
          </a:p>
        </p:txBody>
      </p:sp>
      <p:sp>
        <p:nvSpPr>
          <p:cNvPr id="20" name="AutoShape 67"/>
          <p:cNvSpPr>
            <a:spLocks noChangeArrowheads="1"/>
          </p:cNvSpPr>
          <p:nvPr/>
        </p:nvSpPr>
        <p:spPr bwMode="auto">
          <a:xfrm>
            <a:off x="8761419" y="16098"/>
            <a:ext cx="382587" cy="179388"/>
          </a:xfrm>
          <a:prstGeom prst="roundRect">
            <a:avLst>
              <a:gd name="adj" fmla="val 45856"/>
            </a:avLst>
          </a:prstGeom>
          <a:solidFill>
            <a:srgbClr val="23538D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  <a:ex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68310" tIns="34140" rIns="68310" bIns="34140" anchor="ctr"/>
          <a:lstStyle/>
          <a:p>
            <a:pPr algn="ctr"/>
            <a:fld id="{60EDE839-DBD2-4D4C-94B6-6BCAF007DA54}" type="slidenum">
              <a:rPr lang="ru-RU" altLang="ru-RU">
                <a:solidFill>
                  <a:srgbClr val="FFFFFF"/>
                </a:solidFill>
                <a:cs typeface="Aparajita" panose="020B0604020202020204" pitchFamily="34" charset="0"/>
              </a:rPr>
              <a:pPr algn="ctr"/>
              <a:t>10</a:t>
            </a:fld>
            <a:endParaRPr lang="ru-RU" altLang="ru-RU" dirty="0">
              <a:solidFill>
                <a:srgbClr val="FFFFFF"/>
              </a:solidFill>
              <a:cs typeface="Aparajita" panose="020B0604020202020204" pitchFamily="34" charset="0"/>
            </a:endParaRPr>
          </a:p>
        </p:txBody>
      </p:sp>
      <p:pic>
        <p:nvPicPr>
          <p:cNvPr id="13" name="Объект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4029"/>
          <a:stretch/>
        </p:blipFill>
        <p:spPr>
          <a:xfrm>
            <a:off x="99816" y="51452"/>
            <a:ext cx="599176" cy="611436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99816" y="843558"/>
            <a:ext cx="8792664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ru-RU" sz="1800" dirty="0">
                <a:latin typeface="Sylfaen" panose="010A0502050306030303" pitchFamily="18" charset="0"/>
                <a:cs typeface="Times New Roman" pitchFamily="18" charset="0"/>
              </a:rPr>
              <a:t>свидетельство о постановке физического лица на учет</a:t>
            </a:r>
            <a:r>
              <a:rPr lang="en-US" sz="1800" dirty="0">
                <a:latin typeface="Sylfaen" panose="010A0502050306030303" pitchFamily="18" charset="0"/>
                <a:cs typeface="Times New Roman" pitchFamily="18" charset="0"/>
              </a:rPr>
              <a:t> </a:t>
            </a:r>
            <a:r>
              <a:rPr lang="ru-RU" sz="1800" dirty="0">
                <a:latin typeface="Sylfaen" panose="010A0502050306030303" pitchFamily="18" charset="0"/>
                <a:cs typeface="Times New Roman" pitchFamily="18" charset="0"/>
              </a:rPr>
              <a:t>в налоговый орган;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ru-RU" sz="1800" dirty="0">
                <a:latin typeface="Sylfaen" panose="010A0502050306030303" pitchFamily="18" charset="0"/>
                <a:cs typeface="Times New Roman" pitchFamily="18" charset="0"/>
              </a:rPr>
              <a:t>страховое свидетельство обязательного пенсионного страхования;  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ru-RU" sz="1800" dirty="0">
                <a:latin typeface="Sylfaen" panose="010A0502050306030303" pitchFamily="18" charset="0"/>
                <a:cs typeface="Times New Roman" pitchFamily="18" charset="0"/>
              </a:rPr>
              <a:t>свидетельство о рождении;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ru-RU" sz="1800" dirty="0">
                <a:latin typeface="Sylfaen" panose="010A0502050306030303" pitchFamily="18" charset="0"/>
                <a:cs typeface="Times New Roman" pitchFamily="18" charset="0"/>
              </a:rPr>
              <a:t>паспорт;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ru-RU" sz="1800" dirty="0">
                <a:latin typeface="Sylfaen" panose="010A0502050306030303" pitchFamily="18" charset="0"/>
                <a:cs typeface="Times New Roman" pitchFamily="18" charset="0"/>
              </a:rPr>
              <a:t>удостоверение гражданина, подлежащего призыву на военную службу или военный билет;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ru-RU" sz="1800" dirty="0">
                <a:latin typeface="Sylfaen" panose="010A0502050306030303" pitchFamily="18" charset="0"/>
                <a:cs typeface="Times New Roman" pitchFamily="18" charset="0"/>
              </a:rPr>
              <a:t>выписка оценок за первое полугодие (для школьников), либо копия аттестата, диплома (для окончивших учебные заведения), заверенная сотрудником (работником) кадрового аппарата);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ru-RU" sz="1800" dirty="0">
                <a:latin typeface="Sylfaen" panose="010A0502050306030303" pitchFamily="18" charset="0"/>
                <a:cs typeface="Times New Roman" pitchFamily="18" charset="0"/>
              </a:rPr>
              <a:t>характеристика на кандидата (заверенная печатью);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ru-RU" sz="1800" dirty="0">
                <a:latin typeface="Sylfaen" panose="010A0502050306030303" pitchFamily="18" charset="0"/>
                <a:cs typeface="Times New Roman" pitchFamily="18" charset="0"/>
              </a:rPr>
              <a:t>документы, подтверждающие льготы</a:t>
            </a:r>
            <a:r>
              <a:rPr lang="en-US" sz="1800" dirty="0">
                <a:latin typeface="Sylfaen" panose="010A0502050306030303" pitchFamily="18" charset="0"/>
                <a:cs typeface="Times New Roman" pitchFamily="18" charset="0"/>
              </a:rPr>
              <a:t>,</a:t>
            </a:r>
            <a:r>
              <a:rPr lang="ru-RU" sz="1800" dirty="0">
                <a:latin typeface="Sylfaen" panose="010A0502050306030303" pitchFamily="18" charset="0"/>
                <a:cs typeface="Times New Roman" pitchFamily="18" charset="0"/>
              </a:rPr>
              <a:t> установленные законодательством  Российской Федерации (если такие имеются</a:t>
            </a:r>
            <a:r>
              <a:rPr lang="ru-RU" sz="1800" dirty="0" smtClean="0">
                <a:latin typeface="Sylfaen" panose="010A0502050306030303" pitchFamily="18" charset="0"/>
                <a:cs typeface="Times New Roman" pitchFamily="18" charset="0"/>
              </a:rPr>
              <a:t>);</a:t>
            </a:r>
            <a:endParaRPr lang="ru-RU" sz="1800" dirty="0">
              <a:latin typeface="Sylfaen" panose="010A0502050306030303" pitchFamily="18" charset="0"/>
              <a:cs typeface="Times New Roman" pitchFamily="18" charset="0"/>
            </a:endParaRP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ru-RU" sz="1800" dirty="0">
                <a:latin typeface="Sylfaen" panose="010A0502050306030303" pitchFamily="18" charset="0"/>
                <a:cs typeface="Times New Roman" pitchFamily="18" charset="0"/>
              </a:rPr>
              <a:t>дополнительные документы (дипломы о спортивных или других достижениях, ходатайства руководителей различных организаций и т.д., имеющих отношение к кандидату).</a:t>
            </a:r>
          </a:p>
          <a:p>
            <a:pPr indent="450215" algn="just">
              <a:spcAft>
                <a:spcPts val="0"/>
              </a:spcAft>
            </a:pPr>
            <a:endParaRPr lang="ru-RU" sz="1400" b="1" dirty="0" smtClean="0"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ru-RU" sz="10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 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84951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1" name="Прямая соединительная линия 17"/>
          <p:cNvCxnSpPr>
            <a:cxnSpLocks noChangeShapeType="1"/>
          </p:cNvCxnSpPr>
          <p:nvPr/>
        </p:nvCxnSpPr>
        <p:spPr bwMode="auto">
          <a:xfrm flipH="1">
            <a:off x="7" y="562851"/>
            <a:ext cx="1" cy="4606907"/>
          </a:xfrm>
          <a:prstGeom prst="line">
            <a:avLst/>
          </a:prstGeom>
          <a:noFill/>
          <a:ln w="57150">
            <a:solidFill>
              <a:srgbClr val="23538D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Прямая соединительная линия 17"/>
          <p:cNvCxnSpPr>
            <a:cxnSpLocks noChangeShapeType="1"/>
          </p:cNvCxnSpPr>
          <p:nvPr/>
        </p:nvCxnSpPr>
        <p:spPr bwMode="auto">
          <a:xfrm flipH="1">
            <a:off x="9144005" y="562851"/>
            <a:ext cx="1" cy="4606907"/>
          </a:xfrm>
          <a:prstGeom prst="line">
            <a:avLst/>
          </a:prstGeom>
          <a:noFill/>
          <a:ln w="57150">
            <a:solidFill>
              <a:srgbClr val="23538D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" name="Прямая соединительная линия 2"/>
          <p:cNvCxnSpPr>
            <a:cxnSpLocks noChangeShapeType="1"/>
          </p:cNvCxnSpPr>
          <p:nvPr/>
        </p:nvCxnSpPr>
        <p:spPr bwMode="auto">
          <a:xfrm>
            <a:off x="8" y="5165480"/>
            <a:ext cx="9158514" cy="4278"/>
          </a:xfrm>
          <a:prstGeom prst="line">
            <a:avLst/>
          </a:prstGeom>
          <a:noFill/>
          <a:ln w="57150">
            <a:solidFill>
              <a:srgbClr val="23538D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" name="Прямоугольник 16"/>
          <p:cNvSpPr/>
          <p:nvPr/>
        </p:nvSpPr>
        <p:spPr>
          <a:xfrm>
            <a:off x="-1076" y="-33355"/>
            <a:ext cx="9159598" cy="699540"/>
          </a:xfrm>
          <a:prstGeom prst="rect">
            <a:avLst/>
          </a:prstGeom>
          <a:solidFill>
            <a:srgbClr val="204D84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6609" tIns="38300" rIns="76609" bIns="38300" rtlCol="0" anchor="ctr"/>
          <a:lstStyle/>
          <a:p>
            <a:pPr algn="ctr"/>
            <a:r>
              <a:rPr lang="ru-RU" sz="1800" dirty="0" smtClean="0">
                <a:solidFill>
                  <a:schemeClr val="bg1"/>
                </a:solidFill>
                <a:latin typeface="Sylfaen" panose="010A0502050306030303" pitchFamily="18" charset="0"/>
                <a:cs typeface="Arial" panose="020B0604020202020204" pitchFamily="34" charset="0"/>
              </a:rPr>
              <a:t>Контакты</a:t>
            </a:r>
            <a:endParaRPr lang="ru-RU" sz="1800" dirty="0">
              <a:solidFill>
                <a:schemeClr val="bg1"/>
              </a:solidFill>
              <a:latin typeface="Sylfaen" panose="010A0502050306030303" pitchFamily="18" charset="0"/>
              <a:cs typeface="Arial" panose="020B0604020202020204" pitchFamily="34" charset="0"/>
            </a:endParaRPr>
          </a:p>
        </p:txBody>
      </p:sp>
      <p:sp>
        <p:nvSpPr>
          <p:cNvPr id="20" name="AutoShape 67"/>
          <p:cNvSpPr>
            <a:spLocks noChangeArrowheads="1"/>
          </p:cNvSpPr>
          <p:nvPr/>
        </p:nvSpPr>
        <p:spPr bwMode="auto">
          <a:xfrm>
            <a:off x="8761419" y="16098"/>
            <a:ext cx="382587" cy="179388"/>
          </a:xfrm>
          <a:prstGeom prst="roundRect">
            <a:avLst>
              <a:gd name="adj" fmla="val 45856"/>
            </a:avLst>
          </a:prstGeom>
          <a:solidFill>
            <a:srgbClr val="23538D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  <a:ex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68310" tIns="34140" rIns="68310" bIns="34140" anchor="ctr"/>
          <a:lstStyle/>
          <a:p>
            <a:pPr algn="ctr"/>
            <a:fld id="{60EDE839-DBD2-4D4C-94B6-6BCAF007DA54}" type="slidenum">
              <a:rPr lang="ru-RU" altLang="ru-RU">
                <a:solidFill>
                  <a:srgbClr val="FFFFFF"/>
                </a:solidFill>
                <a:cs typeface="Aparajita" panose="020B0604020202020204" pitchFamily="34" charset="0"/>
              </a:rPr>
              <a:pPr algn="ctr"/>
              <a:t>11</a:t>
            </a:fld>
            <a:endParaRPr lang="ru-RU" altLang="ru-RU" dirty="0">
              <a:solidFill>
                <a:srgbClr val="FFFFFF"/>
              </a:solidFill>
              <a:cs typeface="Aparajita" panose="020B0604020202020204" pitchFamily="34" charset="0"/>
            </a:endParaRPr>
          </a:p>
        </p:txBody>
      </p:sp>
      <p:pic>
        <p:nvPicPr>
          <p:cNvPr id="13" name="Объект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4029"/>
          <a:stretch/>
        </p:blipFill>
        <p:spPr>
          <a:xfrm>
            <a:off x="99816" y="51452"/>
            <a:ext cx="599176" cy="611436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99816" y="843558"/>
            <a:ext cx="879266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spcAft>
                <a:spcPts val="0"/>
              </a:spcAft>
            </a:pPr>
            <a:endParaRPr lang="ru-RU" sz="1400" b="1" dirty="0" smtClean="0"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ru-RU" sz="10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 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1507480"/>
              </p:ext>
            </p:extLst>
          </p:nvPr>
        </p:nvGraphicFramePr>
        <p:xfrm>
          <a:off x="399404" y="915566"/>
          <a:ext cx="8362015" cy="3959749"/>
        </p:xfrm>
        <a:graphic>
          <a:graphicData uri="http://schemas.openxmlformats.org/drawingml/2006/table">
            <a:tbl>
              <a:tblPr firstRow="1" firstCol="1" bandRow="1"/>
              <a:tblGrid>
                <a:gridCol w="4820668"/>
                <a:gridCol w="3541347"/>
              </a:tblGrid>
              <a:tr h="93610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5173980" algn="l"/>
                        </a:tabLst>
                        <a:defRPr/>
                      </a:pPr>
                      <a:r>
                        <a:rPr lang="ru-RU" sz="11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г. Екатеринбург</a:t>
                      </a:r>
                      <a:endParaRPr lang="ru-RU" sz="1000" dirty="0" smtClean="0">
                        <a:latin typeface="Times New Roman"/>
                        <a:ea typeface="Times New Roman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5173980" algn="l"/>
                        </a:tabLst>
                        <a:defRPr/>
                      </a:pPr>
                      <a:r>
                        <a:rPr lang="ru-RU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+mn-cs"/>
                        </a:rPr>
                        <a:t>60 </a:t>
                      </a:r>
                      <a:r>
                        <a:rPr lang="ru-RU" sz="1000" dirty="0" smtClean="0">
                          <a:solidFill>
                            <a:prstClr val="black"/>
                          </a:solidFill>
                          <a:latin typeface="Times New Roman"/>
                          <a:ea typeface="Times New Roman"/>
                          <a:cs typeface="+mn-cs"/>
                        </a:rPr>
                        <a:t>пожарно-спасательный отряд, ул. Серафимы Дерябиной, 16 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5173980" algn="l"/>
                        </a:tabLst>
                        <a:defRPr/>
                      </a:pPr>
                      <a:r>
                        <a:rPr lang="ru-RU" sz="1000" dirty="0" smtClean="0">
                          <a:solidFill>
                            <a:prstClr val="black"/>
                          </a:solidFill>
                          <a:latin typeface="Times New Roman"/>
                          <a:ea typeface="Times New Roman"/>
                          <a:cs typeface="+mn-cs"/>
                        </a:rPr>
                        <a:t>тел. 8(343)212-00-59</a:t>
                      </a:r>
                    </a:p>
                    <a:p>
                      <a:pPr lvl="0" eaLnBrk="1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173980" algn="l"/>
                        </a:tabLst>
                        <a:defRPr/>
                      </a:pPr>
                      <a:r>
                        <a:rPr lang="ru-RU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+mn-cs"/>
                        </a:rPr>
                        <a:t>1 </a:t>
                      </a:r>
                      <a:r>
                        <a:rPr lang="ru-RU" sz="1000" dirty="0" smtClean="0">
                          <a:solidFill>
                            <a:prstClr val="black"/>
                          </a:solidFill>
                          <a:latin typeface="Times New Roman"/>
                          <a:ea typeface="Times New Roman"/>
                          <a:cs typeface="+mn-cs"/>
                        </a:rPr>
                        <a:t>пожарно-спасательный отряд, </a:t>
                      </a:r>
                      <a:r>
                        <a:rPr lang="ru-RU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+mn-cs"/>
                        </a:rPr>
                        <a:t>ул. Машиностроителей, 27</a:t>
                      </a:r>
                    </a:p>
                    <a:p>
                      <a:pPr lvl="0" eaLnBrk="1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173980" algn="l"/>
                        </a:tabLst>
                        <a:defRPr/>
                      </a:pPr>
                      <a:r>
                        <a:rPr lang="ru-RU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+mn-cs"/>
                        </a:rPr>
                        <a:t>тел. 8 (343) 327-13-92</a:t>
                      </a:r>
                    </a:p>
                    <a:p>
                      <a:pPr lvl="0" eaLnBrk="1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173980" algn="l"/>
                        </a:tabLst>
                        <a:defRPr/>
                      </a:pPr>
                      <a:r>
                        <a:rPr lang="ru-RU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+mn-cs"/>
                        </a:rPr>
                        <a:t>Специализированная пожарно-спасательная часть ул. Таганская,</a:t>
                      </a:r>
                      <a:r>
                        <a:rPr lang="ru-RU" sz="10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+mn-cs"/>
                        </a:rPr>
                        <a:t> 58</a:t>
                      </a:r>
                      <a:endParaRPr lang="ru-RU" sz="1000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+mn-cs"/>
                      </a:endParaRPr>
                    </a:p>
                    <a:p>
                      <a:pPr lvl="0" eaLnBrk="1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173980" algn="l"/>
                        </a:tabLst>
                        <a:defRPr/>
                      </a:pPr>
                      <a:r>
                        <a:rPr lang="ru-RU" sz="1000" dirty="0" smtClean="0">
                          <a:solidFill>
                            <a:prstClr val="black"/>
                          </a:solidFill>
                          <a:latin typeface="Times New Roman"/>
                          <a:ea typeface="Times New Roman"/>
                          <a:cs typeface="+mn-cs"/>
                        </a:rPr>
                        <a:t>8(343) 306-50-57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173980" algn="l"/>
                        </a:tabLst>
                      </a:pPr>
                      <a:r>
                        <a:rPr lang="ru-RU" sz="11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г. Тавда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5173980" algn="l"/>
                        </a:tabLst>
                        <a:defRPr/>
                      </a:pPr>
                      <a:r>
                        <a:rPr lang="ru-RU" sz="1000" dirty="0" smtClean="0">
                          <a:effectLst/>
                          <a:latin typeface="Times New Roman"/>
                          <a:ea typeface="Times New Roman"/>
                        </a:rPr>
                        <a:t>19 пожарно-спасательный отряд, ул. </a:t>
                      </a:r>
                      <a:r>
                        <a:rPr lang="ru-RU" sz="1000" b="0" dirty="0" smtClean="0">
                          <a:effectLst/>
                          <a:latin typeface="Times New Roman"/>
                          <a:ea typeface="Times New Roman"/>
                        </a:rPr>
                        <a:t>Шоссейная, 36-а</a:t>
                      </a:r>
                      <a:r>
                        <a:rPr lang="ru-RU" sz="1000" b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5173980" algn="l"/>
                        </a:tabLst>
                        <a:defRPr/>
                      </a:pPr>
                      <a:r>
                        <a:rPr lang="ru-RU" sz="1000" dirty="0" smtClean="0">
                          <a:effectLst/>
                          <a:latin typeface="Times New Roman"/>
                          <a:ea typeface="Times New Roman"/>
                        </a:rPr>
                        <a:t>тел. 8(3436)05-21-12</a:t>
                      </a:r>
                      <a:endParaRPr lang="ru-RU" sz="1000" b="1" dirty="0" smtClean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lvl="0" eaLnBrk="1" fontAlgn="auto" hangingPunct="1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ru-RU" sz="1000" b="0" dirty="0" smtClean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642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173980" algn="l"/>
                        </a:tabLs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r>
                        <a:rPr lang="ru-RU" sz="11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г. Нижний Тагил</a:t>
                      </a:r>
                    </a:p>
                    <a:p>
                      <a:pPr algn="l">
                        <a:spcAft>
                          <a:spcPts val="0"/>
                        </a:spcAft>
                        <a:tabLst>
                          <a:tab pos="5173980" algn="l"/>
                        </a:tabLst>
                      </a:pPr>
                      <a:r>
                        <a:rPr lang="ru-RU" sz="1000" b="0" dirty="0" smtClean="0">
                          <a:effectLst/>
                          <a:latin typeface="Times New Roman"/>
                          <a:ea typeface="Times New Roman"/>
                        </a:rPr>
                        <a:t>2 пожарно-спасательный отряд, </a:t>
                      </a:r>
                      <a:r>
                        <a:rPr lang="ru-RU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+mn-cs"/>
                        </a:rPr>
                        <a:t>ул. </a:t>
                      </a:r>
                      <a:r>
                        <a:rPr lang="ru-RU" sz="1000" b="0" dirty="0" smtClean="0">
                          <a:effectLst/>
                          <a:latin typeface="Times New Roman"/>
                          <a:ea typeface="Times New Roman"/>
                        </a:rPr>
                        <a:t>Восточное шоссе, 26а  </a:t>
                      </a:r>
                    </a:p>
                    <a:p>
                      <a:pPr algn="l">
                        <a:spcAft>
                          <a:spcPts val="0"/>
                        </a:spcAft>
                        <a:tabLst>
                          <a:tab pos="5173980" algn="l"/>
                        </a:tabLst>
                      </a:pPr>
                      <a:r>
                        <a:rPr lang="ru-RU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+mn-cs"/>
                        </a:rPr>
                        <a:t>тел.</a:t>
                      </a:r>
                      <a:r>
                        <a:rPr lang="ru-RU" sz="10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8(3435)34-42-85</a:t>
                      </a:r>
                    </a:p>
                    <a:p>
                      <a:pPr algn="l">
                        <a:spcAft>
                          <a:spcPts val="0"/>
                        </a:spcAft>
                        <a:tabLst>
                          <a:tab pos="5173980" algn="l"/>
                        </a:tabLst>
                      </a:pPr>
                      <a:r>
                        <a:rPr lang="ru-RU" sz="1000" b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9 </a:t>
                      </a:r>
                      <a:r>
                        <a:rPr lang="ru-RU" sz="1000" b="0" dirty="0" smtClean="0">
                          <a:effectLst/>
                          <a:latin typeface="Times New Roman"/>
                          <a:ea typeface="Times New Roman"/>
                        </a:rPr>
                        <a:t>пожарно-спасательный отряд, ул. Октябрьской революции, 27 б</a:t>
                      </a:r>
                    </a:p>
                    <a:p>
                      <a:pPr algn="l">
                        <a:spcAft>
                          <a:spcPts val="0"/>
                        </a:spcAft>
                        <a:tabLst>
                          <a:tab pos="5173980" algn="l"/>
                        </a:tabLst>
                      </a:pPr>
                      <a:r>
                        <a:rPr lang="ru-RU" sz="1000" b="0" dirty="0" smtClean="0">
                          <a:effectLst/>
                          <a:latin typeface="Times New Roman"/>
                          <a:ea typeface="Times New Roman"/>
                        </a:rPr>
                        <a:t>тел. 8</a:t>
                      </a:r>
                      <a:r>
                        <a:rPr lang="ru-RU" sz="10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(3435) 42-28-06</a:t>
                      </a:r>
                      <a:endParaRPr lang="ru-RU" sz="10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5173980" algn="l"/>
                        </a:tabLst>
                        <a:defRPr/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г. </a:t>
                      </a:r>
                      <a:r>
                        <a:rPr lang="ru-RU" sz="1100" b="1" dirty="0" smtClean="0">
                          <a:effectLst/>
                          <a:latin typeface="Times New Roman"/>
                          <a:ea typeface="Times New Roman"/>
                        </a:rPr>
                        <a:t>Нижние Серги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5173980" algn="l"/>
                        </a:tabLst>
                        <a:defRPr/>
                      </a:pPr>
                      <a:r>
                        <a:rPr lang="ru-RU" sz="1000" b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32</a:t>
                      </a:r>
                      <a:r>
                        <a:rPr lang="ru-RU" sz="1000" b="1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000" dirty="0" smtClean="0">
                          <a:effectLst/>
                          <a:latin typeface="Times New Roman"/>
                          <a:ea typeface="Times New Roman"/>
                        </a:rPr>
                        <a:t>пожарно-спасательный отряд, ул. </a:t>
                      </a:r>
                      <a:r>
                        <a:rPr lang="ru-RU" sz="1000" b="0" dirty="0" smtClean="0">
                          <a:effectLst/>
                          <a:latin typeface="Times New Roman"/>
                          <a:ea typeface="Times New Roman"/>
                        </a:rPr>
                        <a:t>Мира, 1-а</a:t>
                      </a:r>
                      <a:r>
                        <a:rPr lang="ru-RU" sz="1000" b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5173980" algn="l"/>
                        </a:tabLst>
                        <a:defRPr/>
                      </a:pPr>
                      <a:r>
                        <a:rPr lang="ru-RU" sz="1000" dirty="0" smtClean="0">
                          <a:effectLst/>
                          <a:latin typeface="Times New Roman"/>
                          <a:ea typeface="Times New Roman"/>
                        </a:rPr>
                        <a:t>тел. 8(3439)82-10-01</a:t>
                      </a:r>
                      <a:endParaRPr lang="ru-RU" sz="10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802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173980" algn="l"/>
                        </a:tabLs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r>
                        <a:rPr lang="ru-RU" sz="1100" b="1" dirty="0" smtClean="0">
                          <a:effectLst/>
                          <a:latin typeface="Times New Roman"/>
                          <a:ea typeface="Times New Roman"/>
                        </a:rPr>
                        <a:t>г. Краснотурьинск</a:t>
                      </a:r>
                    </a:p>
                    <a:p>
                      <a:pPr algn="l">
                        <a:spcAft>
                          <a:spcPts val="0"/>
                        </a:spcAft>
                        <a:tabLst>
                          <a:tab pos="517398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/>
                          <a:ea typeface="Times New Roman"/>
                        </a:rPr>
                        <a:t>6 пожарно-спасательный отряд, ул. Комарова, 1а </a:t>
                      </a:r>
                    </a:p>
                    <a:p>
                      <a:pPr algn="l">
                        <a:spcAft>
                          <a:spcPts val="0"/>
                        </a:spcAft>
                        <a:tabLst>
                          <a:tab pos="517398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/>
                          <a:ea typeface="Times New Roman"/>
                        </a:rPr>
                        <a:t>тел. 8(34384)6-2808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5173980" algn="l"/>
                        </a:tabLst>
                        <a:defRPr/>
                      </a:pPr>
                      <a:r>
                        <a:rPr lang="ru-RU" sz="11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г. Кушва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5173980" algn="l"/>
                        </a:tabLst>
                        <a:defRPr/>
                      </a:pPr>
                      <a:r>
                        <a:rPr lang="ru-RU" sz="1000" dirty="0" smtClean="0">
                          <a:effectLst/>
                          <a:latin typeface="Times New Roman"/>
                          <a:ea typeface="Times New Roman"/>
                        </a:rPr>
                        <a:t>46 пожарно-спасательный отряд, ул. </a:t>
                      </a:r>
                      <a:r>
                        <a:rPr lang="ru-RU" sz="1000" b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Первомайская, 23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5173980" algn="l"/>
                        </a:tabLst>
                        <a:defRPr/>
                      </a:pPr>
                      <a:r>
                        <a:rPr lang="ru-RU" sz="1000" dirty="0" smtClean="0">
                          <a:effectLst/>
                          <a:latin typeface="Times New Roman"/>
                          <a:ea typeface="Times New Roman"/>
                        </a:rPr>
                        <a:t>тел. 8(3436)05-21-12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304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5173980" algn="l"/>
                        </a:tabLst>
                        <a:defRPr/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r>
                        <a:rPr lang="ru-RU" sz="12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г. Первоуральск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5173980" algn="l"/>
                        </a:tabLst>
                        <a:defRPr/>
                      </a:pPr>
                      <a:r>
                        <a:rPr lang="ru-RU" sz="1000" dirty="0" smtClean="0">
                          <a:effectLst/>
                          <a:latin typeface="Times New Roman"/>
                          <a:ea typeface="Times New Roman"/>
                        </a:rPr>
                        <a:t>10 пожарно-спасательный отряд, ул. </a:t>
                      </a:r>
                      <a:r>
                        <a:rPr lang="ru-RU" sz="1000" b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Строителей, 13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5173980" algn="l"/>
                        </a:tabLst>
                        <a:defRPr/>
                      </a:pPr>
                      <a:r>
                        <a:rPr lang="ru-RU" sz="1000" dirty="0" smtClean="0">
                          <a:effectLst/>
                          <a:latin typeface="Times New Roman"/>
                          <a:ea typeface="Times New Roman"/>
                        </a:rPr>
                        <a:t>тел. 8(3439)24-04-90</a:t>
                      </a:r>
                      <a:endParaRPr lang="ru-RU" sz="1200" b="1" dirty="0" smtClean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5173980" algn="l"/>
                        </a:tabLst>
                        <a:defRPr/>
                      </a:pP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r>
                        <a:rPr lang="ru-RU" sz="11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г. Артемовский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5173980" algn="l"/>
                        </a:tabLst>
                        <a:defRPr/>
                      </a:pPr>
                      <a:r>
                        <a:rPr lang="ru-RU" sz="1000" dirty="0" smtClean="0">
                          <a:effectLst/>
                          <a:latin typeface="Times New Roman"/>
                          <a:ea typeface="Times New Roman"/>
                        </a:rPr>
                        <a:t>54 пожарно-спасательный отряд, ул.</a:t>
                      </a:r>
                      <a:r>
                        <a:rPr lang="ru-RU" sz="1000" b="1" dirty="0" smtClean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000" b="0" dirty="0" smtClean="0">
                          <a:effectLst/>
                          <a:latin typeface="Times New Roman"/>
                          <a:ea typeface="Times New Roman"/>
                        </a:rPr>
                        <a:t>Коммунаров, 2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5173980" algn="l"/>
                        </a:tabLst>
                        <a:defRPr/>
                      </a:pPr>
                      <a:r>
                        <a:rPr lang="ru-RU" sz="1000" dirty="0" smtClean="0">
                          <a:effectLst/>
                          <a:latin typeface="Times New Roman"/>
                          <a:ea typeface="Times New Roman"/>
                        </a:rPr>
                        <a:t>тел. 8(34363)2-47-44</a:t>
                      </a:r>
                      <a:endParaRPr lang="ru-RU" sz="1000" b="1" dirty="0" smtClean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281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173980" algn="l"/>
                        </a:tabLs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r>
                        <a:rPr lang="ru-RU" sz="1100" b="1" dirty="0" smtClean="0">
                          <a:effectLst/>
                          <a:latin typeface="Times New Roman"/>
                          <a:ea typeface="Times New Roman"/>
                        </a:rPr>
                        <a:t>г. Североуральск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5173980" algn="l"/>
                        </a:tabLst>
                        <a:defRPr/>
                      </a:pPr>
                      <a:r>
                        <a:rPr lang="ru-RU" sz="1000" dirty="0" smtClean="0">
                          <a:effectLst/>
                          <a:latin typeface="Times New Roman"/>
                          <a:ea typeface="Times New Roman"/>
                        </a:rPr>
                        <a:t>15 пожарно-спасательный отряд, ул. </a:t>
                      </a:r>
                      <a:r>
                        <a:rPr lang="ru-RU" sz="1000" b="0" dirty="0" smtClean="0">
                          <a:effectLst/>
                          <a:latin typeface="Times New Roman"/>
                          <a:ea typeface="Times New Roman"/>
                        </a:rPr>
                        <a:t>Шахтерская, 3-а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5173980" algn="l"/>
                        </a:tabLst>
                        <a:defRPr/>
                      </a:pPr>
                      <a:r>
                        <a:rPr lang="ru-RU" sz="1000" dirty="0" smtClean="0">
                          <a:effectLst/>
                          <a:latin typeface="Times New Roman"/>
                          <a:ea typeface="Times New Roman"/>
                        </a:rPr>
                        <a:t>тел. 8(958)223-77-82</a:t>
                      </a:r>
                      <a:endParaRPr lang="ru-RU" sz="1000" b="1" dirty="0" smtClean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5173980" algn="l"/>
                        </a:tabLst>
                        <a:defRPr/>
                      </a:pP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  </a:t>
                      </a:r>
                      <a:r>
                        <a:rPr lang="ru-RU" sz="1100" b="1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р.п</a:t>
                      </a:r>
                      <a:r>
                        <a:rPr lang="ru-RU" sz="11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. Белоярский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5173980" algn="l"/>
                        </a:tabLst>
                        <a:defRPr/>
                      </a:pPr>
                      <a:r>
                        <a:rPr lang="ru-RU" sz="1000" dirty="0" smtClean="0">
                          <a:effectLst/>
                          <a:latin typeface="Times New Roman"/>
                          <a:ea typeface="Times New Roman"/>
                        </a:rPr>
                        <a:t>59 пожарно-спасательный отряд, ул.</a:t>
                      </a:r>
                      <a:r>
                        <a:rPr lang="ru-RU" sz="1000" b="1" dirty="0" smtClean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000" b="0" dirty="0" smtClean="0">
                          <a:effectLst/>
                          <a:latin typeface="Times New Roman"/>
                          <a:ea typeface="Times New Roman"/>
                        </a:rPr>
                        <a:t>Юбилейная, 40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5173980" algn="l"/>
                        </a:tabLst>
                        <a:defRPr/>
                      </a:pPr>
                      <a:r>
                        <a:rPr lang="ru-RU" sz="1000" dirty="0" smtClean="0">
                          <a:effectLst/>
                          <a:latin typeface="Times New Roman"/>
                          <a:ea typeface="Times New Roman"/>
                        </a:rPr>
                        <a:t>тел. 8(3437)72-15-29</a:t>
                      </a:r>
                      <a:endParaRPr lang="ru-RU" sz="1000" b="1" dirty="0" smtClean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134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5173980" algn="l"/>
                        </a:tabLst>
                        <a:defRPr/>
                      </a:pP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r>
                        <a:rPr lang="ru-RU" sz="11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г. Каменк-Уральский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5173980" algn="l"/>
                        </a:tabLst>
                        <a:defRPr/>
                      </a:pPr>
                      <a:r>
                        <a:rPr lang="ru-RU" sz="1000" dirty="0" smtClean="0">
                          <a:effectLst/>
                          <a:latin typeface="Times New Roman"/>
                          <a:ea typeface="Times New Roman"/>
                        </a:rPr>
                        <a:t>63 пожарно-спасательный отряд, </a:t>
                      </a:r>
                      <a:r>
                        <a:rPr lang="ru-RU" sz="1000" b="0" dirty="0" smtClean="0">
                          <a:effectLst/>
                          <a:latin typeface="Times New Roman"/>
                          <a:ea typeface="Times New Roman"/>
                        </a:rPr>
                        <a:t>ул. Прокопьева</a:t>
                      </a:r>
                      <a:r>
                        <a:rPr lang="ru-RU" sz="1000" b="0" baseline="0" dirty="0" smtClean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000" b="0" dirty="0" smtClean="0">
                          <a:effectLst/>
                          <a:latin typeface="Times New Roman"/>
                          <a:ea typeface="Times New Roman"/>
                        </a:rPr>
                        <a:t>8,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5173980" algn="l"/>
                        </a:tabLst>
                        <a:defRPr/>
                      </a:pPr>
                      <a:r>
                        <a:rPr lang="ru-RU" sz="1000" dirty="0" smtClean="0">
                          <a:effectLst/>
                          <a:latin typeface="Times New Roman"/>
                          <a:ea typeface="Times New Roman"/>
                        </a:rPr>
                        <a:t>тел. 8(3439)36-47-63</a:t>
                      </a:r>
                      <a:endParaRPr lang="ru-RU" sz="1000" b="1" dirty="0" smtClean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5173980" algn="l"/>
                        </a:tabLst>
                        <a:defRPr/>
                      </a:pP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r>
                        <a:rPr lang="ru-RU" sz="11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г. Верхотурье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5173980" algn="l"/>
                        </a:tabLst>
                        <a:defRPr/>
                      </a:pPr>
                      <a:r>
                        <a:rPr lang="ru-RU" sz="1000" dirty="0" smtClean="0">
                          <a:effectLst/>
                          <a:latin typeface="Times New Roman"/>
                          <a:ea typeface="Times New Roman"/>
                        </a:rPr>
                        <a:t>71 пожарно-спасательный отряд, </a:t>
                      </a:r>
                      <a:r>
                        <a:rPr lang="ru-RU" sz="1000" b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ул. Совхозная</a:t>
                      </a:r>
                      <a:r>
                        <a:rPr lang="ru-RU" sz="1000" b="0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000" b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15</a:t>
                      </a:r>
                      <a:r>
                        <a:rPr lang="ru-RU" sz="1000" b="0" dirty="0" smtClean="0">
                          <a:effectLst/>
                          <a:latin typeface="Times New Roman"/>
                          <a:ea typeface="Times New Roman"/>
                        </a:rPr>
                        <a:t>,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5173980" algn="l"/>
                        </a:tabLst>
                        <a:defRPr/>
                      </a:pPr>
                      <a:r>
                        <a:rPr lang="ru-RU" sz="1000" dirty="0" smtClean="0">
                          <a:effectLst/>
                          <a:latin typeface="Times New Roman"/>
                          <a:ea typeface="Times New Roman"/>
                        </a:rPr>
                        <a:t>тел. 8(343)892-17-97</a:t>
                      </a:r>
                      <a:endParaRPr lang="ru-RU" sz="1000" b="1" dirty="0" smtClean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288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Объект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4029"/>
          <a:stretch/>
        </p:blipFill>
        <p:spPr>
          <a:xfrm>
            <a:off x="99816" y="51452"/>
            <a:ext cx="1129044" cy="1152146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99816" y="843558"/>
            <a:ext cx="879266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spcAft>
                <a:spcPts val="0"/>
              </a:spcAft>
            </a:pPr>
            <a:endParaRPr lang="ru-RU" sz="1400" b="1" dirty="0" smtClean="0"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ru-RU" sz="10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 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0556" y="1183066"/>
            <a:ext cx="3478535" cy="3462867"/>
          </a:xfrm>
          <a:prstGeom prst="rect">
            <a:avLst/>
          </a:prstGeom>
        </p:spPr>
      </p:pic>
      <p:pic>
        <p:nvPicPr>
          <p:cNvPr id="21" name="Рисунок 20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956376" y="105334"/>
            <a:ext cx="1122948" cy="1407967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sp>
        <p:nvSpPr>
          <p:cNvPr id="7" name="Прямоугольник 6"/>
          <p:cNvSpPr/>
          <p:nvPr/>
        </p:nvSpPr>
        <p:spPr>
          <a:xfrm>
            <a:off x="1043608" y="1183065"/>
            <a:ext cx="3452540" cy="3462867"/>
          </a:xfrm>
          <a:prstGeom prst="rect">
            <a:avLst/>
          </a:prstGeom>
          <a:solidFill>
            <a:srgbClr val="204D84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6609" tIns="38300" rIns="76609" bIns="38300" rtlCol="0" anchor="ctr"/>
          <a:lstStyle/>
          <a:p>
            <a:pPr algn="ctr"/>
            <a:r>
              <a:rPr lang="ru-RU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Поступай в ВУЗ МЧС России!</a:t>
            </a:r>
          </a:p>
          <a:p>
            <a:pPr algn="ctr"/>
            <a:r>
              <a:rPr lang="ru-RU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Мы ждем именно тебя!</a:t>
            </a:r>
          </a:p>
          <a:p>
            <a:pPr algn="ctr"/>
            <a:endParaRPr lang="ru-RU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6250101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1" name="Прямая соединительная линия 17"/>
          <p:cNvCxnSpPr>
            <a:cxnSpLocks noChangeShapeType="1"/>
          </p:cNvCxnSpPr>
          <p:nvPr/>
        </p:nvCxnSpPr>
        <p:spPr bwMode="auto">
          <a:xfrm flipH="1">
            <a:off x="7" y="562851"/>
            <a:ext cx="1" cy="4606907"/>
          </a:xfrm>
          <a:prstGeom prst="line">
            <a:avLst/>
          </a:prstGeom>
          <a:noFill/>
          <a:ln w="57150">
            <a:solidFill>
              <a:srgbClr val="23538D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Прямая соединительная линия 17"/>
          <p:cNvCxnSpPr>
            <a:cxnSpLocks noChangeShapeType="1"/>
          </p:cNvCxnSpPr>
          <p:nvPr/>
        </p:nvCxnSpPr>
        <p:spPr bwMode="auto">
          <a:xfrm flipH="1">
            <a:off x="9144005" y="562851"/>
            <a:ext cx="1" cy="4606907"/>
          </a:xfrm>
          <a:prstGeom prst="line">
            <a:avLst/>
          </a:prstGeom>
          <a:noFill/>
          <a:ln w="57150">
            <a:solidFill>
              <a:srgbClr val="23538D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" name="Прямая соединительная линия 2"/>
          <p:cNvCxnSpPr>
            <a:cxnSpLocks noChangeShapeType="1"/>
          </p:cNvCxnSpPr>
          <p:nvPr/>
        </p:nvCxnSpPr>
        <p:spPr bwMode="auto">
          <a:xfrm>
            <a:off x="8" y="5165480"/>
            <a:ext cx="9158514" cy="4278"/>
          </a:xfrm>
          <a:prstGeom prst="line">
            <a:avLst/>
          </a:prstGeom>
          <a:noFill/>
          <a:ln w="57150">
            <a:solidFill>
              <a:srgbClr val="23538D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" name="Прямоугольник 16"/>
          <p:cNvSpPr/>
          <p:nvPr/>
        </p:nvSpPr>
        <p:spPr>
          <a:xfrm>
            <a:off x="36124" y="-36652"/>
            <a:ext cx="9159598" cy="699540"/>
          </a:xfrm>
          <a:prstGeom prst="rect">
            <a:avLst/>
          </a:prstGeom>
          <a:solidFill>
            <a:srgbClr val="204D84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6609" tIns="38300" rIns="76609" bIns="38300" rtlCol="0" anchor="ctr"/>
          <a:lstStyle/>
          <a:p>
            <a:pPr algn="ctr"/>
            <a:r>
              <a:rPr lang="ru-RU" sz="2000" dirty="0">
                <a:solidFill>
                  <a:schemeClr val="bg1"/>
                </a:solidFill>
                <a:latin typeface="Sylfaen" panose="010A0502050306030303" pitchFamily="18" charset="0"/>
                <a:cs typeface="Arial" panose="020B0604020202020204" pitchFamily="34" charset="0"/>
              </a:rPr>
              <a:t>Преимущества поступления и обучения в ВУЗ МЧС России</a:t>
            </a:r>
          </a:p>
        </p:txBody>
      </p:sp>
      <p:sp>
        <p:nvSpPr>
          <p:cNvPr id="20" name="AutoShape 67"/>
          <p:cNvSpPr>
            <a:spLocks noChangeArrowheads="1"/>
          </p:cNvSpPr>
          <p:nvPr/>
        </p:nvSpPr>
        <p:spPr bwMode="auto">
          <a:xfrm>
            <a:off x="8761419" y="16098"/>
            <a:ext cx="382587" cy="179388"/>
          </a:xfrm>
          <a:prstGeom prst="roundRect">
            <a:avLst>
              <a:gd name="adj" fmla="val 45856"/>
            </a:avLst>
          </a:prstGeom>
          <a:solidFill>
            <a:srgbClr val="23538D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  <a:ex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68310" tIns="34140" rIns="68310" bIns="34140" anchor="ctr"/>
          <a:lstStyle/>
          <a:p>
            <a:pPr algn="ctr"/>
            <a:fld id="{60EDE839-DBD2-4D4C-94B6-6BCAF007DA54}" type="slidenum">
              <a:rPr lang="ru-RU" altLang="ru-RU">
                <a:solidFill>
                  <a:srgbClr val="FFFFFF"/>
                </a:solidFill>
                <a:cs typeface="Aparajita" panose="020B0604020202020204" pitchFamily="34" charset="0"/>
              </a:rPr>
              <a:pPr algn="ctr"/>
              <a:t>2</a:t>
            </a:fld>
            <a:endParaRPr lang="ru-RU" altLang="ru-RU" dirty="0">
              <a:solidFill>
                <a:srgbClr val="FFFFFF"/>
              </a:solidFill>
              <a:cs typeface="Aparajita" panose="020B0604020202020204" pitchFamily="34" charset="0"/>
            </a:endParaRPr>
          </a:p>
        </p:txBody>
      </p:sp>
      <p:pic>
        <p:nvPicPr>
          <p:cNvPr id="13" name="Объект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4029"/>
          <a:stretch/>
        </p:blipFill>
        <p:spPr>
          <a:xfrm>
            <a:off x="99816" y="51452"/>
            <a:ext cx="599176" cy="611436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219591" y="985335"/>
            <a:ext cx="8792664" cy="3908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представление отсрочки от прохождения срочной службы в ВС РФ на период обучения (в случае поступления на базе 11 классов), а также по окончании ВУЗ МЧС России на период службы в МЧС России (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п.п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. з п 1. статьи 24 Федерального закона от 28.03.1998 № 53-ФЗ «О воинской обязанности и военной службе»);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обеспечение жильем на период обучения;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ежемесячная выплата денежного довольствия;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оплата проезда в отпуск на себя и одного члена семьи туда и обратно один раз в год;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обеспечение вещевым имуществом;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трех разовое питание;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по окончании образовательной организации:</a:t>
            </a:r>
            <a:endParaRPr lang="en-US" sz="1800" b="1" dirty="0">
              <a:latin typeface="Times New Roman" pitchFamily="18" charset="0"/>
              <a:cs typeface="Times New Roman" pitchFamily="18" charset="0"/>
            </a:endParaRPr>
          </a:p>
          <a:p>
            <a:pPr marL="696912" lvl="0" indent="-342900" algn="just">
              <a:buFont typeface="+mj-lt"/>
              <a:buAutoNum type="arabicParenR"/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присваивается специальное звание «лейтенант внутренней службы»;</a:t>
            </a:r>
            <a:endParaRPr lang="en-US" sz="1800" dirty="0">
              <a:latin typeface="Times New Roman" pitchFamily="18" charset="0"/>
              <a:cs typeface="Times New Roman" pitchFamily="18" charset="0"/>
            </a:endParaRPr>
          </a:p>
          <a:p>
            <a:pPr marL="696913" lvl="0" indent="-342900" algn="just">
              <a:buFont typeface="+mj-lt"/>
              <a:buAutoNum type="arabicParenR"/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гарантированное назначение на должность в структурных подразделениях Главного управления МЧС России по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Свердловской области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indent="450215" algn="just">
              <a:spcAft>
                <a:spcPts val="0"/>
              </a:spcAft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73370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1" name="Прямая соединительная линия 17"/>
          <p:cNvCxnSpPr>
            <a:cxnSpLocks noChangeShapeType="1"/>
          </p:cNvCxnSpPr>
          <p:nvPr/>
        </p:nvCxnSpPr>
        <p:spPr bwMode="auto">
          <a:xfrm flipH="1">
            <a:off x="7" y="562851"/>
            <a:ext cx="1" cy="4606907"/>
          </a:xfrm>
          <a:prstGeom prst="line">
            <a:avLst/>
          </a:prstGeom>
          <a:noFill/>
          <a:ln w="57150">
            <a:solidFill>
              <a:srgbClr val="23538D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Прямая соединительная линия 17"/>
          <p:cNvCxnSpPr>
            <a:cxnSpLocks noChangeShapeType="1"/>
          </p:cNvCxnSpPr>
          <p:nvPr/>
        </p:nvCxnSpPr>
        <p:spPr bwMode="auto">
          <a:xfrm flipH="1">
            <a:off x="9144005" y="562851"/>
            <a:ext cx="1" cy="4606907"/>
          </a:xfrm>
          <a:prstGeom prst="line">
            <a:avLst/>
          </a:prstGeom>
          <a:noFill/>
          <a:ln w="57150">
            <a:solidFill>
              <a:srgbClr val="23538D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" name="Прямая соединительная линия 2"/>
          <p:cNvCxnSpPr>
            <a:cxnSpLocks noChangeShapeType="1"/>
          </p:cNvCxnSpPr>
          <p:nvPr/>
        </p:nvCxnSpPr>
        <p:spPr bwMode="auto">
          <a:xfrm>
            <a:off x="8" y="5165480"/>
            <a:ext cx="9158514" cy="4278"/>
          </a:xfrm>
          <a:prstGeom prst="line">
            <a:avLst/>
          </a:prstGeom>
          <a:noFill/>
          <a:ln w="57150">
            <a:solidFill>
              <a:srgbClr val="23538D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" name="Прямоугольник 16"/>
          <p:cNvSpPr/>
          <p:nvPr/>
        </p:nvSpPr>
        <p:spPr>
          <a:xfrm>
            <a:off x="36124" y="-36652"/>
            <a:ext cx="9159598" cy="699540"/>
          </a:xfrm>
          <a:prstGeom prst="rect">
            <a:avLst/>
          </a:prstGeom>
          <a:solidFill>
            <a:srgbClr val="204D84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6609" tIns="38300" rIns="76609" bIns="38300" rtlCol="0" anchor="ctr"/>
          <a:lstStyle/>
          <a:p>
            <a:pPr algn="ctr">
              <a:lnSpc>
                <a:spcPts val="1500"/>
              </a:lnSpc>
            </a:pPr>
            <a:r>
              <a:rPr lang="ru-RU" sz="2000" dirty="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Преимущества дальнейшего прохождения службы в ФПС ГПС</a:t>
            </a:r>
          </a:p>
        </p:txBody>
      </p:sp>
      <p:sp>
        <p:nvSpPr>
          <p:cNvPr id="20" name="AutoShape 67"/>
          <p:cNvSpPr>
            <a:spLocks noChangeArrowheads="1"/>
          </p:cNvSpPr>
          <p:nvPr/>
        </p:nvSpPr>
        <p:spPr bwMode="auto">
          <a:xfrm>
            <a:off x="8761419" y="16098"/>
            <a:ext cx="382587" cy="179388"/>
          </a:xfrm>
          <a:prstGeom prst="roundRect">
            <a:avLst>
              <a:gd name="adj" fmla="val 45856"/>
            </a:avLst>
          </a:prstGeom>
          <a:solidFill>
            <a:srgbClr val="23538D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  <a:ex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68310" tIns="34140" rIns="68310" bIns="34140" anchor="ctr"/>
          <a:lstStyle/>
          <a:p>
            <a:pPr algn="ctr"/>
            <a:fld id="{60EDE839-DBD2-4D4C-94B6-6BCAF007DA54}" type="slidenum">
              <a:rPr lang="ru-RU" altLang="ru-RU">
                <a:solidFill>
                  <a:srgbClr val="FFFFFF"/>
                </a:solidFill>
                <a:cs typeface="Aparajita" panose="020B0604020202020204" pitchFamily="34" charset="0"/>
              </a:rPr>
              <a:pPr algn="ctr"/>
              <a:t>3</a:t>
            </a:fld>
            <a:endParaRPr lang="ru-RU" altLang="ru-RU" dirty="0">
              <a:solidFill>
                <a:srgbClr val="FFFFFF"/>
              </a:solidFill>
              <a:cs typeface="Aparajita" panose="020B0604020202020204" pitchFamily="34" charset="0"/>
            </a:endParaRPr>
          </a:p>
        </p:txBody>
      </p:sp>
      <p:pic>
        <p:nvPicPr>
          <p:cNvPr id="13" name="Объект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4029"/>
          <a:stretch/>
        </p:blipFill>
        <p:spPr>
          <a:xfrm>
            <a:off x="99816" y="51452"/>
            <a:ext cx="599176" cy="611436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99816" y="843558"/>
            <a:ext cx="8792664" cy="406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ctr">
              <a:spcAft>
                <a:spcPts val="0"/>
              </a:spcAft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ru-RU" sz="1800" dirty="0">
              <a:latin typeface="Times New Roman"/>
              <a:ea typeface="Times New Roman"/>
            </a:endParaRPr>
          </a:p>
          <a:p>
            <a:pPr marL="457200" lvl="0" indent="-192088" algn="just">
              <a:buFont typeface="Arial" panose="020B0604020202020204" pitchFamily="34" charset="0"/>
              <a:buChar char="•"/>
            </a:pPr>
            <a:r>
              <a:rPr lang="ru-RU" sz="1800" dirty="0">
                <a:latin typeface="Sylfaen" panose="010A0502050306030303" pitchFamily="18" charset="0"/>
              </a:rPr>
              <a:t>обязательное государственное страхование жизни и здоровья;</a:t>
            </a:r>
          </a:p>
          <a:p>
            <a:pPr marL="457200" lvl="0" indent="-192088" algn="just">
              <a:buFont typeface="Arial" panose="020B0604020202020204" pitchFamily="34" charset="0"/>
              <a:buChar char="•"/>
            </a:pPr>
            <a:r>
              <a:rPr lang="ru-RU" sz="1800" dirty="0">
                <a:latin typeface="Sylfaen" panose="010A0502050306030303" pitchFamily="18" charset="0"/>
              </a:rPr>
              <a:t>постановка на специальный воинский учет;</a:t>
            </a:r>
          </a:p>
          <a:p>
            <a:pPr marL="457200" lvl="0" indent="-192088" algn="just">
              <a:buFont typeface="Arial" panose="020B0604020202020204" pitchFamily="34" charset="0"/>
              <a:buChar char="•"/>
            </a:pPr>
            <a:r>
              <a:rPr lang="ru-RU" sz="1800" dirty="0">
                <a:latin typeface="Sylfaen" panose="010A0502050306030303" pitchFamily="18" charset="0"/>
              </a:rPr>
              <a:t>льготная пенсия (20 лет стажа службы, включая пять лет обучения);</a:t>
            </a:r>
          </a:p>
          <a:p>
            <a:pPr marL="457200" lvl="0" indent="-192088" algn="just">
              <a:buFont typeface="Arial" panose="020B0604020202020204" pitchFamily="34" charset="0"/>
              <a:buChar char="•"/>
            </a:pPr>
            <a:r>
              <a:rPr lang="ru-RU" sz="1800" dirty="0">
                <a:latin typeface="Sylfaen" panose="010A0502050306030303" pitchFamily="18" charset="0"/>
              </a:rPr>
              <a:t>медицинское обеспечение;</a:t>
            </a:r>
          </a:p>
          <a:p>
            <a:pPr marL="457200" lvl="0" indent="-192088" algn="just">
              <a:buFont typeface="Arial" panose="020B0604020202020204" pitchFamily="34" charset="0"/>
              <a:buChar char="•"/>
            </a:pPr>
            <a:r>
              <a:rPr lang="ru-RU" sz="1800" dirty="0">
                <a:latin typeface="Sylfaen" panose="010A0502050306030303" pitchFamily="18" charset="0"/>
              </a:rPr>
              <a:t>санаторно-курортное обеспечение;</a:t>
            </a:r>
          </a:p>
          <a:p>
            <a:pPr marL="457200" lvl="0" indent="-192088" algn="just">
              <a:buFont typeface="Arial" panose="020B0604020202020204" pitchFamily="34" charset="0"/>
              <a:buChar char="•"/>
            </a:pPr>
            <a:r>
              <a:rPr lang="ru-RU" sz="1800" dirty="0">
                <a:latin typeface="Sylfaen" panose="010A0502050306030303" pitchFamily="18" charset="0"/>
              </a:rPr>
              <a:t>обеспечение жилым и служебным помещением;</a:t>
            </a:r>
          </a:p>
          <a:p>
            <a:pPr marL="457200" lvl="0" indent="-192088" algn="just">
              <a:buFont typeface="Arial" panose="020B0604020202020204" pitchFamily="34" charset="0"/>
              <a:buChar char="•"/>
            </a:pPr>
            <a:r>
              <a:rPr lang="ru-RU" sz="1800" dirty="0">
                <a:latin typeface="Sylfaen" panose="010A0502050306030303" pitchFamily="18" charset="0"/>
              </a:rPr>
              <a:t>обеспечение вещевым имуществом;</a:t>
            </a:r>
          </a:p>
          <a:p>
            <a:pPr marL="457200" lvl="0" indent="-192088" algn="just">
              <a:buFont typeface="Arial" panose="020B0604020202020204" pitchFamily="34" charset="0"/>
              <a:buChar char="•"/>
            </a:pPr>
            <a:r>
              <a:rPr lang="ru-RU" sz="1800" dirty="0">
                <a:latin typeface="Sylfaen" panose="010A0502050306030303" pitchFamily="18" charset="0"/>
              </a:rPr>
              <a:t>несколько видов отпусков в зависимости от стажа и замещаемой должности;</a:t>
            </a:r>
          </a:p>
          <a:p>
            <a:pPr marL="457200" lvl="0" indent="-192088" algn="just">
              <a:buFont typeface="Arial" panose="020B0604020202020204" pitchFamily="34" charset="0"/>
              <a:buChar char="•"/>
            </a:pPr>
            <a:r>
              <a:rPr lang="ru-RU" sz="1800" dirty="0">
                <a:latin typeface="Sylfaen" panose="010A0502050306030303" pitchFamily="18" charset="0"/>
              </a:rPr>
              <a:t>оплата проезда к месту проведения отпуска в пределах территории РФ и обратно сотруднику и одному члену его семьи один раз в год;</a:t>
            </a:r>
          </a:p>
          <a:p>
            <a:pPr marL="457200" lvl="0" indent="-192088" algn="just">
              <a:buFont typeface="Arial" panose="020B0604020202020204" pitchFamily="34" charset="0"/>
              <a:buChar char="•"/>
            </a:pPr>
            <a:r>
              <a:rPr lang="ru-RU" sz="1800" dirty="0">
                <a:latin typeface="Sylfaen" panose="010A0502050306030303" pitchFamily="18" charset="0"/>
              </a:rPr>
              <a:t>оплата командировочных расходов;</a:t>
            </a:r>
          </a:p>
          <a:p>
            <a:pPr marL="457200" lvl="0" indent="-192088" algn="just">
              <a:buFont typeface="Arial" panose="020B0604020202020204" pitchFamily="34" charset="0"/>
              <a:buChar char="•"/>
            </a:pPr>
            <a:r>
              <a:rPr lang="ru-RU" sz="1800" dirty="0">
                <a:latin typeface="Sylfaen" panose="010A0502050306030303" pitchFamily="18" charset="0"/>
              </a:rPr>
              <a:t>льготная очередь в детский сад и школу.</a:t>
            </a:r>
          </a:p>
          <a:p>
            <a:pPr indent="450215" algn="just">
              <a:spcAft>
                <a:spcPts val="0"/>
              </a:spcAft>
            </a:pPr>
            <a:endParaRPr lang="ru-RU" sz="1400" b="1" dirty="0"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ru-RU" sz="10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 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4504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1" name="Прямая соединительная линия 17"/>
          <p:cNvCxnSpPr>
            <a:cxnSpLocks noChangeShapeType="1"/>
          </p:cNvCxnSpPr>
          <p:nvPr/>
        </p:nvCxnSpPr>
        <p:spPr bwMode="auto">
          <a:xfrm flipH="1">
            <a:off x="7" y="562851"/>
            <a:ext cx="1" cy="4606907"/>
          </a:xfrm>
          <a:prstGeom prst="line">
            <a:avLst/>
          </a:prstGeom>
          <a:noFill/>
          <a:ln w="57150">
            <a:solidFill>
              <a:srgbClr val="23538D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Прямая соединительная линия 17"/>
          <p:cNvCxnSpPr>
            <a:cxnSpLocks noChangeShapeType="1"/>
          </p:cNvCxnSpPr>
          <p:nvPr/>
        </p:nvCxnSpPr>
        <p:spPr bwMode="auto">
          <a:xfrm flipH="1">
            <a:off x="9144005" y="562851"/>
            <a:ext cx="1" cy="4606907"/>
          </a:xfrm>
          <a:prstGeom prst="line">
            <a:avLst/>
          </a:prstGeom>
          <a:noFill/>
          <a:ln w="57150">
            <a:solidFill>
              <a:srgbClr val="23538D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" name="Прямая соединительная линия 2"/>
          <p:cNvCxnSpPr>
            <a:cxnSpLocks noChangeShapeType="1"/>
          </p:cNvCxnSpPr>
          <p:nvPr/>
        </p:nvCxnSpPr>
        <p:spPr bwMode="auto">
          <a:xfrm>
            <a:off x="8" y="5165480"/>
            <a:ext cx="9158514" cy="4278"/>
          </a:xfrm>
          <a:prstGeom prst="line">
            <a:avLst/>
          </a:prstGeom>
          <a:noFill/>
          <a:ln w="57150">
            <a:solidFill>
              <a:srgbClr val="23538D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" name="Прямоугольник 16"/>
          <p:cNvSpPr/>
          <p:nvPr/>
        </p:nvSpPr>
        <p:spPr>
          <a:xfrm>
            <a:off x="-15598" y="-36652"/>
            <a:ext cx="9159598" cy="699540"/>
          </a:xfrm>
          <a:prstGeom prst="rect">
            <a:avLst/>
          </a:prstGeom>
          <a:solidFill>
            <a:srgbClr val="204D84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6609" tIns="38300" rIns="76609" bIns="38300" rtlCol="0" anchor="ctr"/>
          <a:lstStyle/>
          <a:p>
            <a:pPr algn="ctr"/>
            <a:r>
              <a:rPr lang="ru-RU" sz="1800" dirty="0">
                <a:solidFill>
                  <a:schemeClr val="bg1"/>
                </a:solidFill>
                <a:latin typeface="Sylfaen" panose="010A0502050306030303" pitchFamily="18" charset="0"/>
                <a:cs typeface="Arial" panose="020B0604020202020204" pitchFamily="34" charset="0"/>
              </a:rPr>
              <a:t>Специальности по которым ведется набор на бюджетную форму обучения</a:t>
            </a:r>
          </a:p>
          <a:p>
            <a:pPr algn="ctr"/>
            <a:r>
              <a:rPr lang="ru-RU" sz="1800" dirty="0">
                <a:solidFill>
                  <a:schemeClr val="bg1"/>
                </a:solidFill>
                <a:latin typeface="Sylfaen" panose="010A0502050306030303" pitchFamily="18" charset="0"/>
                <a:cs typeface="Arial" panose="020B0604020202020204" pitchFamily="34" charset="0"/>
              </a:rPr>
              <a:t> в качестве курсантов, вступительные испытания и минимальные балы</a:t>
            </a:r>
          </a:p>
        </p:txBody>
      </p:sp>
      <p:sp>
        <p:nvSpPr>
          <p:cNvPr id="20" name="AutoShape 67"/>
          <p:cNvSpPr>
            <a:spLocks noChangeArrowheads="1"/>
          </p:cNvSpPr>
          <p:nvPr/>
        </p:nvSpPr>
        <p:spPr bwMode="auto">
          <a:xfrm>
            <a:off x="8761419" y="16098"/>
            <a:ext cx="382587" cy="179388"/>
          </a:xfrm>
          <a:prstGeom prst="roundRect">
            <a:avLst>
              <a:gd name="adj" fmla="val 45856"/>
            </a:avLst>
          </a:prstGeom>
          <a:solidFill>
            <a:srgbClr val="23538D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  <a:ex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68310" tIns="34140" rIns="68310" bIns="34140" anchor="ctr"/>
          <a:lstStyle/>
          <a:p>
            <a:pPr algn="ctr"/>
            <a:fld id="{60EDE839-DBD2-4D4C-94B6-6BCAF007DA54}" type="slidenum">
              <a:rPr lang="ru-RU" altLang="ru-RU">
                <a:solidFill>
                  <a:srgbClr val="FFFFFF"/>
                </a:solidFill>
                <a:cs typeface="Aparajita" panose="020B0604020202020204" pitchFamily="34" charset="0"/>
              </a:rPr>
              <a:pPr algn="ctr"/>
              <a:t>4</a:t>
            </a:fld>
            <a:endParaRPr lang="ru-RU" altLang="ru-RU" dirty="0">
              <a:solidFill>
                <a:srgbClr val="FFFFFF"/>
              </a:solidFill>
              <a:cs typeface="Aparajita" panose="020B0604020202020204" pitchFamily="34" charset="0"/>
            </a:endParaRPr>
          </a:p>
        </p:txBody>
      </p:sp>
      <p:pic>
        <p:nvPicPr>
          <p:cNvPr id="13" name="Объект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4029"/>
          <a:stretch/>
        </p:blipFill>
        <p:spPr>
          <a:xfrm>
            <a:off x="99816" y="51452"/>
            <a:ext cx="599176" cy="611436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99816" y="843558"/>
            <a:ext cx="8792664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ctr">
              <a:spcAft>
                <a:spcPts val="0"/>
              </a:spcAft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ru-RU" sz="1800" dirty="0">
              <a:latin typeface="Times New Roman"/>
              <a:ea typeface="Times New Roman"/>
            </a:endParaRPr>
          </a:p>
          <a:p>
            <a:pPr indent="450215" algn="just">
              <a:spcAft>
                <a:spcPts val="0"/>
              </a:spcAft>
            </a:pPr>
            <a:endParaRPr lang="ru-RU" sz="1400" b="1" dirty="0" smtClean="0"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ru-RU" sz="10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 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9613611"/>
              </p:ext>
            </p:extLst>
          </p:nvPr>
        </p:nvGraphicFramePr>
        <p:xfrm>
          <a:off x="174968" y="811761"/>
          <a:ext cx="8642360" cy="3956431"/>
        </p:xfrm>
        <a:graphic>
          <a:graphicData uri="http://schemas.openxmlformats.org/drawingml/2006/table">
            <a:tbl>
              <a:tblPr firstRow="1" firstCol="1" bandRow="1"/>
              <a:tblGrid>
                <a:gridCol w="3388920"/>
                <a:gridCol w="1368152"/>
                <a:gridCol w="3885288"/>
              </a:tblGrid>
              <a:tr h="38757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Наименование специальности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48" marR="622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Уровень образования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48" marR="622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Вступительные </a:t>
                      </a: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испытания*, 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минимальные баллы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48" marR="622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1162727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20.03.01 </a:t>
                      </a:r>
                      <a:endParaRPr lang="en-US" sz="1200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Техносферная </a:t>
                      </a:r>
                      <a:r>
                        <a:rPr lang="ru-RU" sz="12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безопасность»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бакалавриат, </a:t>
                      </a:r>
                      <a:endParaRPr lang="en-US" sz="1200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срок обучения 4 года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20.05.01</a:t>
                      </a:r>
                      <a:endParaRPr lang="en-US" sz="1200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«Пожарная безопасность</a:t>
                      </a:r>
                      <a:r>
                        <a:rPr lang="ru-RU" sz="12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»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специалитет</a:t>
                      </a: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</a:t>
                      </a:r>
                      <a:endParaRPr lang="en-US" sz="1200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срок обучения 5 лет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ru-RU" sz="1200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УриГПС</a:t>
                      </a: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МЧС России)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500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27.03.03</a:t>
                      </a:r>
                    </a:p>
                    <a:p>
                      <a:pPr algn="ctr"/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«Системный анализ и управление»</a:t>
                      </a:r>
                    </a:p>
                    <a:p>
                      <a:pPr algn="ctr"/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</a:t>
                      </a:r>
                      <a:r>
                        <a:rPr lang="ru-RU" sz="12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СПбУ</a:t>
                      </a: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ГПС МЧС России)</a:t>
                      </a:r>
                    </a:p>
                    <a:p>
                      <a:pPr marL="0" marR="0" lvl="0" indent="0" algn="ctr" defTabSz="76656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бакалавриат</a:t>
                      </a: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endParaRPr lang="en-US" sz="1200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76656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срок обучения </a:t>
                      </a: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ru-RU" sz="120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года</a:t>
                      </a:r>
                    </a:p>
                    <a:p>
                      <a:pPr algn="ctr"/>
                      <a:endParaRPr lang="ru-RU" sz="500" kern="120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09.03.02</a:t>
                      </a:r>
                    </a:p>
                    <a:p>
                      <a:pPr algn="ctr"/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«Информационные системы и технологии» </a:t>
                      </a:r>
                    </a:p>
                    <a:p>
                      <a:pPr algn="ctr"/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(АГПС МЧС России) только юноши</a:t>
                      </a:r>
                    </a:p>
                    <a:p>
                      <a:pPr marL="0" marR="0" lvl="0" indent="0" algn="ctr" defTabSz="76656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бакалавриат</a:t>
                      </a: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срок обучения </a:t>
                      </a: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ru-RU" sz="120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года</a:t>
                      </a:r>
                      <a:endParaRPr lang="ru-RU" sz="1200" dirty="0" smtClean="0"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62248" marR="622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Среднее общее образование</a:t>
                      </a:r>
                      <a:b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(11 классов)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48" marR="622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математика</a:t>
                      </a: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 (профильная, результаты ЕГЭ);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физика или </a:t>
                      </a: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химия</a:t>
                      </a: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 (результаты ЕГЭ);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русский </a:t>
                      </a: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язык</a:t>
                      </a: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 (результаты ЕГЭ);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Дополнительные 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вступительные испытания: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математика</a:t>
                      </a: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 (письменно)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физическая </a:t>
                      </a: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подготовка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 (сдача нормативов).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48" marR="622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3787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Среднее профессиональное </a:t>
                      </a: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(образование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48" marR="622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Математика, 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 (профильная, результаты </a:t>
                      </a: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ЕГЭ)</a:t>
                      </a:r>
                    </a:p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или внутреннее</a:t>
                      </a:r>
                      <a:r>
                        <a:rPr lang="ru-RU" sz="120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вступительное испытание   </a:t>
                      </a:r>
                    </a:p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ru-RU" sz="120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«Безопасность жизнедеятельности»,</a:t>
                      </a:r>
                      <a:r>
                        <a:rPr lang="en-US" sz="120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50</a:t>
                      </a: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;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физика </a:t>
                      </a: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или химия,</a:t>
                      </a:r>
                      <a:r>
                        <a:rPr lang="en-US" sz="120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 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(результаты </a:t>
                      </a: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ЕГЭ;</a:t>
                      </a:r>
                    </a:p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  </a:t>
                      </a: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или внутреннее вступительное испытание </a:t>
                      </a:r>
                    </a:p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en-US" sz="1200" b="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  </a:t>
                      </a:r>
                      <a:r>
                        <a:rPr lang="ru-RU" sz="1200" b="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«экзамен по Пожарной безопасности»,</a:t>
                      </a:r>
                      <a:r>
                        <a:rPr lang="en-US" sz="1200" b="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36;</a:t>
                      </a:r>
                      <a:endParaRPr lang="ru-RU" sz="12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русский </a:t>
                      </a: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язык, 36 (результаты ЕГЭ</a:t>
                      </a: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или</a:t>
                      </a:r>
                      <a:r>
                        <a:rPr lang="ru-RU" sz="120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экзамен</a:t>
                      </a: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);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Дополнительные 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вступительные испытания: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математика, 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 (письменно)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физическая </a:t>
                      </a: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подготовка,</a:t>
                      </a: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 (сдача нормативов).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48" marR="622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81705" y="4744556"/>
            <a:ext cx="8391034" cy="425202"/>
          </a:xfrm>
        </p:spPr>
        <p:txBody>
          <a:bodyPr>
            <a:noAutofit/>
          </a:bodyPr>
          <a:lstStyle/>
          <a:p>
            <a:pPr algn="l"/>
            <a:r>
              <a:rPr lang="ru-RU" sz="1400" dirty="0" smtClean="0">
                <a:latin typeface="Sylfaen" panose="010A0502050306030303" pitchFamily="18" charset="0"/>
              </a:rPr>
              <a:t/>
            </a:r>
            <a:br>
              <a:rPr lang="ru-RU" sz="1400" dirty="0" smtClean="0">
                <a:latin typeface="Sylfaen" panose="010A0502050306030303" pitchFamily="18" charset="0"/>
              </a:rPr>
            </a:br>
            <a:r>
              <a:rPr lang="ru-RU" sz="1400" dirty="0" smtClean="0">
                <a:latin typeface="Sylfaen" panose="010A0502050306030303" pitchFamily="18" charset="0"/>
              </a:rPr>
              <a:t>*</a:t>
            </a:r>
            <a:r>
              <a:rPr lang="ru-RU" sz="1400" dirty="0">
                <a:latin typeface="Sylfaen" panose="010A0502050306030303" pitchFamily="18" charset="0"/>
              </a:rPr>
              <a:t>Вступительные испытания проводятся в июле месяце, года поступления.</a:t>
            </a:r>
            <a:br>
              <a:rPr lang="ru-RU" sz="1400" dirty="0">
                <a:latin typeface="Sylfaen" panose="010A0502050306030303" pitchFamily="18" charset="0"/>
              </a:rPr>
            </a:b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1962622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18166" y="-36652"/>
            <a:ext cx="9159598" cy="699540"/>
          </a:xfrm>
          <a:prstGeom prst="rect">
            <a:avLst/>
          </a:prstGeom>
          <a:solidFill>
            <a:srgbClr val="204D84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6609" tIns="38300" rIns="76609" bIns="38300" rtlCol="0" anchor="ctr"/>
          <a:lstStyle/>
          <a:p>
            <a:pPr lvl="0" algn="ctr" defTabSz="914400"/>
            <a:r>
              <a:rPr lang="ru-RU" sz="2000" dirty="0">
                <a:solidFill>
                  <a:schemeClr val="bg1"/>
                </a:solidFill>
                <a:latin typeface="Sylfaen" panose="010A0502050306030303" pitchFamily="18" charset="0"/>
                <a:cs typeface="Arial" panose="020B0604020202020204" pitchFamily="34" charset="0"/>
              </a:rPr>
              <a:t>Требования к кандидатам для поступления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91" y="49286"/>
            <a:ext cx="603250" cy="61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Объект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4029"/>
          <a:stretch/>
        </p:blipFill>
        <p:spPr>
          <a:xfrm>
            <a:off x="99816" y="51452"/>
            <a:ext cx="599176" cy="611436"/>
          </a:xfrm>
          <a:prstGeom prst="rect">
            <a:avLst/>
          </a:prstGeom>
        </p:spPr>
      </p:pic>
      <p:sp>
        <p:nvSpPr>
          <p:cNvPr id="6" name="AutoShape 67"/>
          <p:cNvSpPr>
            <a:spLocks noChangeArrowheads="1"/>
          </p:cNvSpPr>
          <p:nvPr/>
        </p:nvSpPr>
        <p:spPr bwMode="auto">
          <a:xfrm>
            <a:off x="8761419" y="16098"/>
            <a:ext cx="382587" cy="179388"/>
          </a:xfrm>
          <a:prstGeom prst="roundRect">
            <a:avLst>
              <a:gd name="adj" fmla="val 45856"/>
            </a:avLst>
          </a:prstGeom>
          <a:solidFill>
            <a:srgbClr val="23538D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  <a:ex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68310" tIns="34140" rIns="68310" bIns="34140" anchor="ctr"/>
          <a:lstStyle/>
          <a:p>
            <a:pPr algn="ctr"/>
            <a:fld id="{60EDE839-DBD2-4D4C-94B6-6BCAF007DA54}" type="slidenum">
              <a:rPr lang="ru-RU" altLang="ru-RU">
                <a:solidFill>
                  <a:srgbClr val="FFFFFF"/>
                </a:solidFill>
                <a:cs typeface="Aparajita" panose="020B0604020202020204" pitchFamily="34" charset="0"/>
              </a:rPr>
              <a:pPr algn="ctr"/>
              <a:t>5</a:t>
            </a:fld>
            <a:endParaRPr lang="ru-RU" altLang="ru-RU" dirty="0">
              <a:solidFill>
                <a:srgbClr val="FFFFFF"/>
              </a:solidFill>
              <a:cs typeface="Aparajita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54316" y="3200274"/>
            <a:ext cx="91414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Предварительный профессиональный отбор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включает себя: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575522" y="3592772"/>
            <a:ext cx="8148931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 algn="just">
              <a:buFont typeface="Arial" panose="020B0604020202020204" pitchFamily="34" charset="0"/>
              <a:buChar char="•"/>
            </a:pPr>
            <a:r>
              <a:rPr lang="ru-RU" sz="1600" dirty="0">
                <a:latin typeface="Sylfaen" panose="010A0502050306030303" pitchFamily="18" charset="0"/>
              </a:rPr>
              <a:t>прохождение военно-врачебной комиссии;</a:t>
            </a:r>
          </a:p>
          <a:p>
            <a:pPr marL="457200" lvl="0" indent="-457200" algn="just">
              <a:buFont typeface="Arial" panose="020B0604020202020204" pitchFamily="34" charset="0"/>
              <a:buChar char="•"/>
            </a:pPr>
            <a:r>
              <a:rPr lang="ru-RU" sz="1600" dirty="0">
                <a:latin typeface="Sylfaen" panose="010A0502050306030303" pitchFamily="18" charset="0"/>
              </a:rPr>
              <a:t>прохождение психофизиологического отбора;</a:t>
            </a:r>
          </a:p>
          <a:p>
            <a:pPr marL="457200" lvl="0" indent="-457200" algn="just">
              <a:buFont typeface="Arial" panose="020B0604020202020204" pitchFamily="34" charset="0"/>
              <a:buChar char="•"/>
            </a:pPr>
            <a:r>
              <a:rPr lang="ru-RU" sz="1600" dirty="0">
                <a:latin typeface="Sylfaen" panose="010A0502050306030303" pitchFamily="18" charset="0"/>
              </a:rPr>
              <a:t>сдача нормативов по физической подготовке;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1600" dirty="0">
                <a:latin typeface="Sylfaen" panose="010A0502050306030303" pitchFamily="18" charset="0"/>
              </a:rPr>
              <a:t>проверка достоверности сведений, представленных гражданином для поступления на службу в федеральную противопожарную службу.</a:t>
            </a:r>
          </a:p>
          <a:p>
            <a:pPr marL="457200" lvl="0" indent="-457200" algn="just">
              <a:buFont typeface="Arial" panose="020B0604020202020204" pitchFamily="34" charset="0"/>
              <a:buChar char="•"/>
            </a:pPr>
            <a:endParaRPr lang="ru-RU" sz="1600" dirty="0">
              <a:latin typeface="Sylfaen" panose="010A0502050306030303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99404" y="935114"/>
            <a:ext cx="4250584" cy="113258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1600" b="1" dirty="0"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Уровень образования</a:t>
            </a:r>
            <a:endParaRPr lang="ru-RU" sz="1600" dirty="0">
              <a:latin typeface="Times New Roman" pitchFamily="18" charset="0"/>
              <a:ea typeface="Calibri" panose="020F0502020204030204" pitchFamily="34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649988" y="935114"/>
            <a:ext cx="4074463" cy="113258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marL="285750" lvl="0" indent="-285750">
              <a:lnSpc>
                <a:spcPct val="107000"/>
              </a:lnSpc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ru-RU" sz="1600" b="1" dirty="0"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 Лица, имеющие среднее (полное) общее образование</a:t>
            </a:r>
            <a:endParaRPr lang="ru-RU" sz="1600" dirty="0">
              <a:latin typeface="Times New Roman" pitchFamily="18" charset="0"/>
              <a:ea typeface="Calibri" panose="020F0502020204030204" pitchFamily="34" charset="0"/>
              <a:cs typeface="Times New Roman" pitchFamily="18" charset="0"/>
            </a:endParaRPr>
          </a:p>
          <a:p>
            <a:pPr marL="342900" lvl="0" indent="-342900">
              <a:lnSpc>
                <a:spcPct val="107000"/>
              </a:lnSpc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ru-RU" sz="1600" b="1" dirty="0"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Лица, имеющие среднее профессиональное образование</a:t>
            </a:r>
            <a:endParaRPr lang="ru-RU" sz="1600" dirty="0">
              <a:latin typeface="Times New Roman" pitchFamily="18" charset="0"/>
              <a:ea typeface="Calibri" panose="020F0502020204030204" pitchFamily="34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99404" y="2066893"/>
            <a:ext cx="4250583" cy="113258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1600" b="1" dirty="0"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Возраст поступающих</a:t>
            </a:r>
            <a:endParaRPr lang="ru-RU" sz="1600" dirty="0">
              <a:latin typeface="Times New Roman" pitchFamily="18" charset="0"/>
              <a:ea typeface="Calibri" panose="020F0502020204030204" pitchFamily="34" charset="0"/>
              <a:cs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4649989" y="2066893"/>
            <a:ext cx="4074464" cy="113258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marL="354013">
              <a:lnSpc>
                <a:spcPct val="107000"/>
              </a:lnSpc>
            </a:pPr>
            <a:r>
              <a:rPr lang="ru-RU" sz="1600" b="1" dirty="0"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Не младше 17 лет, не старше 30 лет на год поступления</a:t>
            </a:r>
            <a:endParaRPr lang="ru-RU" sz="1600" dirty="0">
              <a:latin typeface="Times New Roman" pitchFamily="18" charset="0"/>
              <a:ea typeface="Calibri" panose="020F0502020204030204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79277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18166" y="-36652"/>
            <a:ext cx="9159598" cy="699540"/>
          </a:xfrm>
          <a:prstGeom prst="rect">
            <a:avLst/>
          </a:prstGeom>
          <a:solidFill>
            <a:srgbClr val="204D84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6609" tIns="38300" rIns="76609" bIns="38300" rtlCol="0" anchor="ctr"/>
          <a:lstStyle/>
          <a:p>
            <a:pPr lvl="0" algn="ctr" defTabSz="914400"/>
            <a:r>
              <a:rPr lang="ru-RU" sz="2000" b="1" dirty="0">
                <a:solidFill>
                  <a:schemeClr val="bg1"/>
                </a:solidFill>
                <a:latin typeface="Sylfaen" panose="010A0502050306030303" pitchFamily="18" charset="0"/>
                <a:cs typeface="Arial" panose="020B0604020202020204" pitchFamily="34" charset="0"/>
              </a:rPr>
              <a:t>Вступительные испытания в ВУЗ МЧС России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91" y="49286"/>
            <a:ext cx="603250" cy="61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Объект 3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4029"/>
          <a:stretch/>
        </p:blipFill>
        <p:spPr>
          <a:xfrm>
            <a:off x="99816" y="51452"/>
            <a:ext cx="599176" cy="611436"/>
          </a:xfrm>
          <a:prstGeom prst="rect">
            <a:avLst/>
          </a:prstGeom>
        </p:spPr>
      </p:pic>
      <p:sp>
        <p:nvSpPr>
          <p:cNvPr id="6" name="AutoShape 67"/>
          <p:cNvSpPr>
            <a:spLocks noChangeArrowheads="1"/>
          </p:cNvSpPr>
          <p:nvPr/>
        </p:nvSpPr>
        <p:spPr bwMode="auto">
          <a:xfrm>
            <a:off x="8761419" y="16098"/>
            <a:ext cx="382587" cy="179388"/>
          </a:xfrm>
          <a:prstGeom prst="roundRect">
            <a:avLst>
              <a:gd name="adj" fmla="val 45856"/>
            </a:avLst>
          </a:prstGeom>
          <a:solidFill>
            <a:srgbClr val="23538D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  <a:ex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68310" tIns="34140" rIns="68310" bIns="34140" anchor="ctr"/>
          <a:lstStyle/>
          <a:p>
            <a:pPr algn="ctr"/>
            <a:fld id="{60EDE839-DBD2-4D4C-94B6-6BCAF007DA54}" type="slidenum">
              <a:rPr lang="ru-RU" altLang="ru-RU">
                <a:solidFill>
                  <a:srgbClr val="FFFFFF"/>
                </a:solidFill>
                <a:cs typeface="Aparajita" panose="020B0604020202020204" pitchFamily="34" charset="0"/>
              </a:rPr>
              <a:pPr algn="ctr"/>
              <a:t>6</a:t>
            </a:fld>
            <a:endParaRPr lang="ru-RU" altLang="ru-RU" dirty="0">
              <a:solidFill>
                <a:srgbClr val="FFFFFF"/>
              </a:solidFill>
              <a:cs typeface="Aparajita" panose="020B0604020202020204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272677" y="929013"/>
            <a:ext cx="1532305" cy="106667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Баллы за ЕГЭ по физике или химии или экзамен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563168" y="929144"/>
            <a:ext cx="1504776" cy="106654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Баллы за ЕГЭ или экзамен по математике 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1902880" y="1000750"/>
            <a:ext cx="52931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+</a:t>
            </a:r>
            <a:endParaRPr lang="ru-RU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4826288" y="929013"/>
            <a:ext cx="1498670" cy="106667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Баллы за ЕГЭ или экзамен по русскому языку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4191850" y="1000138"/>
            <a:ext cx="52931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+</a:t>
            </a:r>
            <a:endParaRPr lang="ru-RU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7061278" y="889542"/>
            <a:ext cx="1700142" cy="1106143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Баллы за дополнительный экзамен по математике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6444208" y="1072355"/>
            <a:ext cx="52931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+</a:t>
            </a:r>
            <a:endParaRPr lang="ru-RU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11137916" y="1004322"/>
            <a:ext cx="52931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+</a:t>
            </a:r>
            <a:endParaRPr lang="ru-RU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261455" y="2360861"/>
            <a:ext cx="52931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+</a:t>
            </a:r>
            <a:endParaRPr lang="ru-RU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874167" y="2262421"/>
            <a:ext cx="1861629" cy="105938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Баллы за дополнительный экзамен по физической подготовке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2843808" y="2360861"/>
            <a:ext cx="52931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+</a:t>
            </a:r>
            <a:endParaRPr lang="ru-RU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3563887" y="2281658"/>
            <a:ext cx="1785239" cy="104015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Баллы за индивидуальные достижения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5575623" y="2387133"/>
            <a:ext cx="52931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=</a:t>
            </a:r>
            <a:endParaRPr lang="ru-RU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6324958" y="2315900"/>
            <a:ext cx="1710829" cy="100590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СУММА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69825" y="3147814"/>
            <a:ext cx="8582796" cy="19236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tabLst>
                <a:tab pos="355600" algn="l"/>
              </a:tabLst>
            </a:pPr>
            <a:r>
              <a:rPr lang="ru-RU" sz="2800" dirty="0" smtClean="0">
                <a:latin typeface="Sylfaen" panose="010A0502050306030303" pitchFamily="18" charset="0"/>
              </a:rPr>
              <a:t>	</a:t>
            </a:r>
            <a:r>
              <a:rPr lang="ru-RU" sz="1300" dirty="0" smtClean="0">
                <a:latin typeface="Sylfaen" panose="010A0502050306030303" pitchFamily="18" charset="0"/>
              </a:rPr>
              <a:t>Бюджетные места </a:t>
            </a:r>
            <a:r>
              <a:rPr lang="ru-RU" sz="1300" dirty="0" smtClean="0">
                <a:latin typeface="Sylfaen" panose="010A0502050306030303" pitchFamily="18" charset="0"/>
              </a:rPr>
              <a:t>распределяются в </a:t>
            </a:r>
            <a:r>
              <a:rPr lang="ru-RU" sz="1300" dirty="0">
                <a:latin typeface="Sylfaen" panose="010A0502050306030303" pitchFamily="18" charset="0"/>
              </a:rPr>
              <a:t>соответствии с распоряжением МЧС России и только на эти места претендуют кандидаты, направляемые от Главного управления МЧС России по </a:t>
            </a:r>
            <a:r>
              <a:rPr lang="ru-RU" sz="1300" dirty="0" smtClean="0">
                <a:latin typeface="Sylfaen" panose="010A0502050306030303" pitchFamily="18" charset="0"/>
              </a:rPr>
              <a:t>Свердловской </a:t>
            </a:r>
            <a:r>
              <a:rPr lang="ru-RU" sz="1300" dirty="0" smtClean="0">
                <a:latin typeface="Sylfaen" panose="010A0502050306030303" pitchFamily="18" charset="0"/>
              </a:rPr>
              <a:t>области, для </a:t>
            </a:r>
            <a:r>
              <a:rPr lang="ru-RU" sz="1300" dirty="0" smtClean="0">
                <a:latin typeface="Sylfaen" panose="010A0502050306030303" pitchFamily="18" charset="0"/>
              </a:rPr>
              <a:t>юношей предварительно </a:t>
            </a:r>
            <a:r>
              <a:rPr lang="ru-RU" sz="1300" dirty="0">
                <a:latin typeface="Sylfaen" panose="010A0502050306030303" pitchFamily="18" charset="0"/>
              </a:rPr>
              <a:t>выделено 24 бюджетных места в 2023 году в Уральском институте ГПС </a:t>
            </a:r>
            <a:r>
              <a:rPr lang="ru-RU" sz="1300" dirty="0" smtClean="0">
                <a:latin typeface="Sylfaen" panose="010A0502050306030303" pitchFamily="18" charset="0"/>
              </a:rPr>
              <a:t>МЧС</a:t>
            </a:r>
            <a:r>
              <a:rPr lang="en-US" sz="1300" dirty="0" smtClean="0">
                <a:latin typeface="Sylfaen" panose="010A0502050306030303" pitchFamily="18" charset="0"/>
              </a:rPr>
              <a:t> </a:t>
            </a:r>
            <a:r>
              <a:rPr lang="ru-RU" sz="1300" dirty="0" smtClean="0">
                <a:latin typeface="Sylfaen" panose="010A0502050306030303" pitchFamily="18" charset="0"/>
              </a:rPr>
              <a:t>России</a:t>
            </a:r>
            <a:r>
              <a:rPr lang="ru-RU" sz="1300" dirty="0" smtClean="0">
                <a:latin typeface="Sylfaen" panose="010A0502050306030303" pitchFamily="18" charset="0"/>
              </a:rPr>
              <a:t>,</a:t>
            </a:r>
            <a:br>
              <a:rPr lang="ru-RU" sz="1300" dirty="0" smtClean="0">
                <a:latin typeface="Sylfaen" panose="010A0502050306030303" pitchFamily="18" charset="0"/>
              </a:rPr>
            </a:br>
            <a:r>
              <a:rPr lang="ru-RU" sz="1300" dirty="0" smtClean="0">
                <a:latin typeface="Sylfaen" panose="010A0502050306030303" pitchFamily="18" charset="0"/>
              </a:rPr>
              <a:t>г</a:t>
            </a:r>
            <a:r>
              <a:rPr lang="ru-RU" sz="1300" dirty="0">
                <a:latin typeface="Sylfaen" panose="010A0502050306030303" pitchFamily="18" charset="0"/>
              </a:rPr>
              <a:t>. </a:t>
            </a:r>
            <a:r>
              <a:rPr lang="ru-RU" sz="1300" dirty="0" smtClean="0">
                <a:latin typeface="Sylfaen" panose="010A0502050306030303" pitchFamily="18" charset="0"/>
              </a:rPr>
              <a:t>Екатеринбург, 1 бюджетной  место в Санкт-Петербургском университете ГПС МЧС России, </a:t>
            </a:r>
            <a:br>
              <a:rPr lang="ru-RU" sz="1300" dirty="0" smtClean="0">
                <a:latin typeface="Sylfaen" panose="010A0502050306030303" pitchFamily="18" charset="0"/>
              </a:rPr>
            </a:br>
            <a:r>
              <a:rPr lang="ru-RU" sz="1300" dirty="0" smtClean="0">
                <a:latin typeface="Sylfaen" panose="010A0502050306030303" pitchFamily="18" charset="0"/>
              </a:rPr>
              <a:t>г. Санкт-Петербург, 1 бюджетное место в Академии ГПС МЧС России (г. Москва). </a:t>
            </a:r>
          </a:p>
          <a:p>
            <a:pPr algn="just">
              <a:tabLst>
                <a:tab pos="355600" algn="l"/>
              </a:tabLst>
            </a:pPr>
            <a:r>
              <a:rPr lang="ru-RU" sz="1300" dirty="0" smtClean="0">
                <a:latin typeface="Sylfaen" panose="010A0502050306030303" pitchFamily="18" charset="0"/>
              </a:rPr>
              <a:t>	В </a:t>
            </a:r>
            <a:r>
              <a:rPr lang="ru-RU" sz="1300" dirty="0">
                <a:latin typeface="Sylfaen" panose="010A0502050306030303" pitchFamily="18" charset="0"/>
              </a:rPr>
              <a:t>зависимости от суммы набранных баллов и количества выделенных мест кандидаты выстраиваются в конкурсный список</a:t>
            </a:r>
            <a:r>
              <a:rPr lang="ru-RU" sz="1300" dirty="0" smtClean="0">
                <a:latin typeface="Sylfaen" panose="010A0502050306030303" pitchFamily="18" charset="0"/>
              </a:rPr>
              <a:t>.</a:t>
            </a:r>
          </a:p>
          <a:p>
            <a:pPr algn="just">
              <a:tabLst>
                <a:tab pos="355600" algn="l"/>
              </a:tabLst>
            </a:pPr>
            <a:r>
              <a:rPr lang="ru-RU" sz="1300" dirty="0" smtClean="0">
                <a:latin typeface="Sylfaen" panose="010A0502050306030303" pitchFamily="18" charset="0"/>
              </a:rPr>
              <a:t>	Прием девушек осуществляется по общему конкурсу.  </a:t>
            </a:r>
            <a:endParaRPr lang="ru-RU" sz="1300" dirty="0">
              <a:latin typeface="Sylfaen" panose="010A05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4651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1" name="Прямая соединительная линия 17"/>
          <p:cNvCxnSpPr>
            <a:cxnSpLocks noChangeShapeType="1"/>
          </p:cNvCxnSpPr>
          <p:nvPr/>
        </p:nvCxnSpPr>
        <p:spPr bwMode="auto">
          <a:xfrm flipH="1">
            <a:off x="7" y="562851"/>
            <a:ext cx="1" cy="4606907"/>
          </a:xfrm>
          <a:prstGeom prst="line">
            <a:avLst/>
          </a:prstGeom>
          <a:noFill/>
          <a:ln w="57150">
            <a:solidFill>
              <a:srgbClr val="23538D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Прямая соединительная линия 17"/>
          <p:cNvCxnSpPr>
            <a:cxnSpLocks noChangeShapeType="1"/>
          </p:cNvCxnSpPr>
          <p:nvPr/>
        </p:nvCxnSpPr>
        <p:spPr bwMode="auto">
          <a:xfrm flipH="1">
            <a:off x="9144005" y="562851"/>
            <a:ext cx="1" cy="4606907"/>
          </a:xfrm>
          <a:prstGeom prst="line">
            <a:avLst/>
          </a:prstGeom>
          <a:noFill/>
          <a:ln w="57150">
            <a:solidFill>
              <a:srgbClr val="23538D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" name="Прямая соединительная линия 2"/>
          <p:cNvCxnSpPr>
            <a:cxnSpLocks noChangeShapeType="1"/>
          </p:cNvCxnSpPr>
          <p:nvPr/>
        </p:nvCxnSpPr>
        <p:spPr bwMode="auto">
          <a:xfrm>
            <a:off x="8" y="5165480"/>
            <a:ext cx="9158514" cy="4278"/>
          </a:xfrm>
          <a:prstGeom prst="line">
            <a:avLst/>
          </a:prstGeom>
          <a:noFill/>
          <a:ln w="57150">
            <a:solidFill>
              <a:srgbClr val="23538D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" name="Прямоугольник 16"/>
          <p:cNvSpPr/>
          <p:nvPr/>
        </p:nvSpPr>
        <p:spPr>
          <a:xfrm>
            <a:off x="-1076" y="-33355"/>
            <a:ext cx="9159598" cy="699540"/>
          </a:xfrm>
          <a:prstGeom prst="rect">
            <a:avLst/>
          </a:prstGeom>
          <a:solidFill>
            <a:srgbClr val="204D84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6609" tIns="38300" rIns="76609" bIns="38300" rtlCol="0" anchor="ctr"/>
          <a:lstStyle/>
          <a:p>
            <a:pPr algn="ctr"/>
            <a:r>
              <a:rPr lang="ru-RU" sz="1800" dirty="0">
                <a:solidFill>
                  <a:schemeClr val="bg1"/>
                </a:solidFill>
                <a:latin typeface="Sylfaen" panose="010A0502050306030303" pitchFamily="18" charset="0"/>
                <a:cs typeface="Arial" panose="020B0604020202020204" pitchFamily="34" charset="0"/>
              </a:rPr>
              <a:t>Требования, предъявляемые к кандидатам </a:t>
            </a:r>
          </a:p>
          <a:p>
            <a:pPr algn="ctr"/>
            <a:r>
              <a:rPr lang="ru-RU" sz="1800" dirty="0">
                <a:solidFill>
                  <a:schemeClr val="bg1"/>
                </a:solidFill>
                <a:latin typeface="Sylfaen" panose="010A0502050306030303" pitchFamily="18" charset="0"/>
                <a:cs typeface="Arial" panose="020B0604020202020204" pitchFamily="34" charset="0"/>
              </a:rPr>
              <a:t>при проверке физической подготовленности </a:t>
            </a:r>
            <a:r>
              <a:rPr lang="ru-RU" sz="1800" dirty="0" smtClean="0">
                <a:solidFill>
                  <a:schemeClr val="bg1"/>
                </a:solidFill>
                <a:latin typeface="Sylfaen" panose="010A0502050306030303" pitchFamily="18" charset="0"/>
                <a:cs typeface="Arial" panose="020B0604020202020204" pitchFamily="34" charset="0"/>
              </a:rPr>
              <a:t>(юноши) </a:t>
            </a:r>
            <a:endParaRPr lang="ru-RU" sz="1800" dirty="0">
              <a:solidFill>
                <a:schemeClr val="bg1"/>
              </a:solidFill>
              <a:latin typeface="Sylfaen" panose="010A0502050306030303" pitchFamily="18" charset="0"/>
              <a:cs typeface="Arial" panose="020B0604020202020204" pitchFamily="34" charset="0"/>
            </a:endParaRPr>
          </a:p>
        </p:txBody>
      </p:sp>
      <p:sp>
        <p:nvSpPr>
          <p:cNvPr id="20" name="AutoShape 67"/>
          <p:cNvSpPr>
            <a:spLocks noChangeArrowheads="1"/>
          </p:cNvSpPr>
          <p:nvPr/>
        </p:nvSpPr>
        <p:spPr bwMode="auto">
          <a:xfrm>
            <a:off x="8761419" y="16098"/>
            <a:ext cx="382587" cy="179388"/>
          </a:xfrm>
          <a:prstGeom prst="roundRect">
            <a:avLst>
              <a:gd name="adj" fmla="val 45856"/>
            </a:avLst>
          </a:prstGeom>
          <a:solidFill>
            <a:srgbClr val="23538D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  <a:ex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68310" tIns="34140" rIns="68310" bIns="34140" anchor="ctr"/>
          <a:lstStyle/>
          <a:p>
            <a:pPr algn="ctr"/>
            <a:fld id="{60EDE839-DBD2-4D4C-94B6-6BCAF007DA54}" type="slidenum">
              <a:rPr lang="ru-RU" altLang="ru-RU">
                <a:solidFill>
                  <a:srgbClr val="FFFFFF"/>
                </a:solidFill>
                <a:cs typeface="Aparajita" panose="020B0604020202020204" pitchFamily="34" charset="0"/>
              </a:rPr>
              <a:pPr algn="ctr"/>
              <a:t>7</a:t>
            </a:fld>
            <a:endParaRPr lang="ru-RU" altLang="ru-RU" dirty="0">
              <a:solidFill>
                <a:srgbClr val="FFFFFF"/>
              </a:solidFill>
              <a:cs typeface="Aparajita" panose="020B0604020202020204" pitchFamily="34" charset="0"/>
            </a:endParaRPr>
          </a:p>
        </p:txBody>
      </p:sp>
      <p:pic>
        <p:nvPicPr>
          <p:cNvPr id="13" name="Объект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4029"/>
          <a:stretch/>
        </p:blipFill>
        <p:spPr>
          <a:xfrm>
            <a:off x="99816" y="51452"/>
            <a:ext cx="599176" cy="611436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99816" y="843558"/>
            <a:ext cx="8792664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ctr">
              <a:spcAft>
                <a:spcPts val="0"/>
              </a:spcAft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ru-RU" sz="1800" dirty="0" smtClean="0">
              <a:latin typeface="Times New Roman"/>
              <a:ea typeface="Times New Roman"/>
            </a:endParaRPr>
          </a:p>
          <a:p>
            <a:pPr indent="450215" algn="just">
              <a:spcAft>
                <a:spcPts val="0"/>
              </a:spcAft>
            </a:pPr>
            <a:endParaRPr lang="ru-RU" sz="1400" b="1" dirty="0" smtClean="0"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ru-RU" sz="10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 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8554017"/>
              </p:ext>
            </p:extLst>
          </p:nvPr>
        </p:nvGraphicFramePr>
        <p:xfrm>
          <a:off x="179509" y="782767"/>
          <a:ext cx="8773202" cy="4258254"/>
        </p:xfrm>
        <a:graphic>
          <a:graphicData uri="http://schemas.openxmlformats.org/drawingml/2006/table">
            <a:tbl>
              <a:tblPr/>
              <a:tblGrid>
                <a:gridCol w="689221"/>
                <a:gridCol w="689221"/>
                <a:gridCol w="703577"/>
                <a:gridCol w="847167"/>
                <a:gridCol w="689221"/>
                <a:gridCol w="689221"/>
                <a:gridCol w="689221"/>
                <a:gridCol w="689221"/>
                <a:gridCol w="689221"/>
                <a:gridCol w="689221"/>
                <a:gridCol w="904601"/>
                <a:gridCol w="804089"/>
              </a:tblGrid>
              <a:tr h="329215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Из числа гражданской молодежи, не служившей в ВС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Из числа сотрудников МЧС России и гражданской молодежи, отслужившей в ВС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29215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Бег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Подтягивание на перекладине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Кросс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Бег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Подтягивание на перекладине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Кросс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68462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 м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Кол-во раз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Баллы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3000 м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 м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Кол-во раз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Баллы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3000 м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4173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Сек.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Баллы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Мин.,сек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Баллы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Сек.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Баллы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Мин.,сек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Баллы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46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13,3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11,4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34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12,8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11,3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34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46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13,4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32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11,44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12,9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32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11,32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46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13,5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31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26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11,48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32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31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26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11,35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32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46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13,6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11,52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31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13,1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11,38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31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46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13,7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29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11,56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13,2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29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11,41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46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13,8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28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29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13,3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28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11,44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29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46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13,9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27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12,04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28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13,4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27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11,47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28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46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26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12,08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26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13,5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26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11,5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26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46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14,1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12,12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13,6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11,53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46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14,2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12,16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13,7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11,56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46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14,3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12,2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13,8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46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14,4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12,25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13,9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12,04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46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14,5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12,3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12,08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46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14,6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12,35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14,1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12,12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46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14,7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12,4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14,2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12,16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46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14,8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12,45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14,3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12,2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921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Более 14,8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Менее 8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Более 12,45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Более 14,3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Менее 10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Более 12,20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665833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1" name="Прямая соединительная линия 17"/>
          <p:cNvCxnSpPr>
            <a:cxnSpLocks noChangeShapeType="1"/>
          </p:cNvCxnSpPr>
          <p:nvPr/>
        </p:nvCxnSpPr>
        <p:spPr bwMode="auto">
          <a:xfrm flipH="1">
            <a:off x="7" y="562851"/>
            <a:ext cx="1" cy="4606907"/>
          </a:xfrm>
          <a:prstGeom prst="line">
            <a:avLst/>
          </a:prstGeom>
          <a:noFill/>
          <a:ln w="57150">
            <a:solidFill>
              <a:srgbClr val="23538D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Прямая соединительная линия 17"/>
          <p:cNvCxnSpPr>
            <a:cxnSpLocks noChangeShapeType="1"/>
          </p:cNvCxnSpPr>
          <p:nvPr/>
        </p:nvCxnSpPr>
        <p:spPr bwMode="auto">
          <a:xfrm flipH="1">
            <a:off x="9144005" y="562851"/>
            <a:ext cx="1" cy="4606907"/>
          </a:xfrm>
          <a:prstGeom prst="line">
            <a:avLst/>
          </a:prstGeom>
          <a:noFill/>
          <a:ln w="57150">
            <a:solidFill>
              <a:srgbClr val="23538D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" name="Прямая соединительная линия 2"/>
          <p:cNvCxnSpPr>
            <a:cxnSpLocks noChangeShapeType="1"/>
          </p:cNvCxnSpPr>
          <p:nvPr/>
        </p:nvCxnSpPr>
        <p:spPr bwMode="auto">
          <a:xfrm>
            <a:off x="8" y="5165480"/>
            <a:ext cx="9158514" cy="4278"/>
          </a:xfrm>
          <a:prstGeom prst="line">
            <a:avLst/>
          </a:prstGeom>
          <a:noFill/>
          <a:ln w="57150">
            <a:solidFill>
              <a:srgbClr val="23538D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" name="Прямоугольник 16"/>
          <p:cNvSpPr/>
          <p:nvPr/>
        </p:nvSpPr>
        <p:spPr>
          <a:xfrm>
            <a:off x="-1076" y="-33355"/>
            <a:ext cx="9159598" cy="699540"/>
          </a:xfrm>
          <a:prstGeom prst="rect">
            <a:avLst/>
          </a:prstGeom>
          <a:solidFill>
            <a:srgbClr val="204D84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6609" tIns="38300" rIns="76609" bIns="38300" rtlCol="0" anchor="ctr"/>
          <a:lstStyle/>
          <a:p>
            <a:pPr algn="ctr"/>
            <a:r>
              <a:rPr lang="ru-RU" sz="1800" dirty="0">
                <a:solidFill>
                  <a:schemeClr val="bg1"/>
                </a:solidFill>
                <a:latin typeface="Sylfaen" panose="010A0502050306030303" pitchFamily="18" charset="0"/>
                <a:cs typeface="Arial" panose="020B0604020202020204" pitchFamily="34" charset="0"/>
              </a:rPr>
              <a:t>Требования, предъявляемые к кандидатам </a:t>
            </a:r>
          </a:p>
          <a:p>
            <a:pPr algn="ctr"/>
            <a:r>
              <a:rPr lang="ru-RU" sz="1800" dirty="0">
                <a:solidFill>
                  <a:schemeClr val="bg1"/>
                </a:solidFill>
                <a:latin typeface="Sylfaen" panose="010A0502050306030303" pitchFamily="18" charset="0"/>
                <a:cs typeface="Arial" panose="020B0604020202020204" pitchFamily="34" charset="0"/>
              </a:rPr>
              <a:t>при проверке физической подготовленности </a:t>
            </a:r>
            <a:r>
              <a:rPr lang="ru-RU" sz="1800" dirty="0" smtClean="0">
                <a:solidFill>
                  <a:schemeClr val="bg1"/>
                </a:solidFill>
                <a:latin typeface="Sylfaen" panose="010A0502050306030303" pitchFamily="18" charset="0"/>
                <a:cs typeface="Arial" panose="020B0604020202020204" pitchFamily="34" charset="0"/>
              </a:rPr>
              <a:t>(девушки) </a:t>
            </a:r>
            <a:endParaRPr lang="ru-RU" sz="1800" dirty="0">
              <a:solidFill>
                <a:schemeClr val="bg1"/>
              </a:solidFill>
              <a:latin typeface="Sylfaen" panose="010A0502050306030303" pitchFamily="18" charset="0"/>
              <a:cs typeface="Arial" panose="020B0604020202020204" pitchFamily="34" charset="0"/>
            </a:endParaRPr>
          </a:p>
        </p:txBody>
      </p:sp>
      <p:sp>
        <p:nvSpPr>
          <p:cNvPr id="20" name="AutoShape 67"/>
          <p:cNvSpPr>
            <a:spLocks noChangeArrowheads="1"/>
          </p:cNvSpPr>
          <p:nvPr/>
        </p:nvSpPr>
        <p:spPr bwMode="auto">
          <a:xfrm>
            <a:off x="8761419" y="16098"/>
            <a:ext cx="382587" cy="179388"/>
          </a:xfrm>
          <a:prstGeom prst="roundRect">
            <a:avLst>
              <a:gd name="adj" fmla="val 45856"/>
            </a:avLst>
          </a:prstGeom>
          <a:solidFill>
            <a:srgbClr val="23538D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  <a:ex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68310" tIns="34140" rIns="68310" bIns="34140" anchor="ctr"/>
          <a:lstStyle/>
          <a:p>
            <a:pPr algn="ctr"/>
            <a:fld id="{60EDE839-DBD2-4D4C-94B6-6BCAF007DA54}" type="slidenum">
              <a:rPr lang="ru-RU" altLang="ru-RU">
                <a:solidFill>
                  <a:srgbClr val="FFFFFF"/>
                </a:solidFill>
                <a:cs typeface="Aparajita" panose="020B0604020202020204" pitchFamily="34" charset="0"/>
              </a:rPr>
              <a:pPr algn="ctr"/>
              <a:t>8</a:t>
            </a:fld>
            <a:endParaRPr lang="ru-RU" altLang="ru-RU" dirty="0">
              <a:solidFill>
                <a:srgbClr val="FFFFFF"/>
              </a:solidFill>
              <a:cs typeface="Aparajita" panose="020B0604020202020204" pitchFamily="34" charset="0"/>
            </a:endParaRPr>
          </a:p>
        </p:txBody>
      </p:sp>
      <p:pic>
        <p:nvPicPr>
          <p:cNvPr id="13" name="Объект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4029"/>
          <a:stretch/>
        </p:blipFill>
        <p:spPr>
          <a:xfrm>
            <a:off x="99816" y="51452"/>
            <a:ext cx="599176" cy="611436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99816" y="843558"/>
            <a:ext cx="8792664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ctr">
              <a:spcAft>
                <a:spcPts val="0"/>
              </a:spcAft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ru-RU" sz="1800" dirty="0" smtClean="0">
              <a:latin typeface="Times New Roman"/>
              <a:ea typeface="Times New Roman"/>
            </a:endParaRPr>
          </a:p>
          <a:p>
            <a:pPr indent="450215" algn="just">
              <a:spcAft>
                <a:spcPts val="0"/>
              </a:spcAft>
            </a:pPr>
            <a:endParaRPr lang="ru-RU" sz="1400" b="1" dirty="0" smtClean="0"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ru-RU" sz="10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 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3536121"/>
              </p:ext>
            </p:extLst>
          </p:nvPr>
        </p:nvGraphicFramePr>
        <p:xfrm>
          <a:off x="251516" y="808219"/>
          <a:ext cx="8701194" cy="4140288"/>
        </p:xfrm>
        <a:graphic>
          <a:graphicData uri="http://schemas.openxmlformats.org/drawingml/2006/table">
            <a:tbl>
              <a:tblPr/>
              <a:tblGrid>
                <a:gridCol w="707894"/>
                <a:gridCol w="707894"/>
                <a:gridCol w="707894"/>
                <a:gridCol w="707894"/>
                <a:gridCol w="811127"/>
                <a:gridCol w="707894"/>
                <a:gridCol w="707894"/>
                <a:gridCol w="707894"/>
                <a:gridCol w="707894"/>
                <a:gridCol w="707894"/>
                <a:gridCol w="811127"/>
                <a:gridCol w="707894"/>
              </a:tblGrid>
              <a:tr h="179367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Из числа гражданской молодежи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Из числа сотрудников МЧС России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23236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Бег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Комплексное силовое упражнение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Кросс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Бег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Комплексное силовое упражнение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Кросс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79367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 м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Кол-во раз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Баллы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1000 м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 м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Кол-во раз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Баллы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1000 м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7936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Сек.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Баллы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Мин.,сек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Баллы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Сек.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Баллы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Мин.,сек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Баллы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936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16,2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32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4,15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34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15,6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37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4,02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34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936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16,3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32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31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32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4,17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32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15,7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32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36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32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4,04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32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936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16,4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31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31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4,19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31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15,8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31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35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31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4,06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31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936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16,5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29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4,22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15,9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34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4,10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936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16,6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28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28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26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4,25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28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16,0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28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26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4,14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28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936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16,7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26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27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4,28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26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16,1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26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32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4,18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26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936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16,8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26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4,32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16,2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31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4,22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936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16,9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4,36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16,3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4,26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936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17,0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4,44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16,4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29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4,30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936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17,1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4,44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16,6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4,34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936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17,2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4,48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16,8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4,38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936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17,3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4,52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17,0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4,42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936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17,4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4,56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17,2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4,46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936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17,5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5,00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17,4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4,50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130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Более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17,5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Менее 24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Более 5,00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Более 17,4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Менее 29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Более 4,50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8161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1" name="Прямая соединительная линия 17"/>
          <p:cNvCxnSpPr>
            <a:cxnSpLocks noChangeShapeType="1"/>
          </p:cNvCxnSpPr>
          <p:nvPr/>
        </p:nvCxnSpPr>
        <p:spPr bwMode="auto">
          <a:xfrm flipH="1">
            <a:off x="7" y="562851"/>
            <a:ext cx="1" cy="4606907"/>
          </a:xfrm>
          <a:prstGeom prst="line">
            <a:avLst/>
          </a:prstGeom>
          <a:noFill/>
          <a:ln w="57150">
            <a:solidFill>
              <a:srgbClr val="23538D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Прямая соединительная линия 17"/>
          <p:cNvCxnSpPr>
            <a:cxnSpLocks noChangeShapeType="1"/>
          </p:cNvCxnSpPr>
          <p:nvPr/>
        </p:nvCxnSpPr>
        <p:spPr bwMode="auto">
          <a:xfrm flipH="1">
            <a:off x="9144005" y="562851"/>
            <a:ext cx="1" cy="4606907"/>
          </a:xfrm>
          <a:prstGeom prst="line">
            <a:avLst/>
          </a:prstGeom>
          <a:noFill/>
          <a:ln w="57150">
            <a:solidFill>
              <a:srgbClr val="23538D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" name="Прямая соединительная линия 2"/>
          <p:cNvCxnSpPr>
            <a:cxnSpLocks noChangeShapeType="1"/>
          </p:cNvCxnSpPr>
          <p:nvPr/>
        </p:nvCxnSpPr>
        <p:spPr bwMode="auto">
          <a:xfrm>
            <a:off x="8" y="5165480"/>
            <a:ext cx="9158514" cy="4278"/>
          </a:xfrm>
          <a:prstGeom prst="line">
            <a:avLst/>
          </a:prstGeom>
          <a:noFill/>
          <a:ln w="57150">
            <a:solidFill>
              <a:srgbClr val="23538D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" name="Прямоугольник 16"/>
          <p:cNvSpPr/>
          <p:nvPr/>
        </p:nvSpPr>
        <p:spPr>
          <a:xfrm>
            <a:off x="-1076" y="-33355"/>
            <a:ext cx="9159598" cy="699540"/>
          </a:xfrm>
          <a:prstGeom prst="rect">
            <a:avLst/>
          </a:prstGeom>
          <a:solidFill>
            <a:srgbClr val="204D84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6609" tIns="38300" rIns="76609" bIns="38300" rtlCol="0" anchor="ctr"/>
          <a:lstStyle/>
          <a:p>
            <a:pPr algn="ctr"/>
            <a:r>
              <a:rPr lang="ru-RU" sz="1800" dirty="0">
                <a:solidFill>
                  <a:schemeClr val="bg1"/>
                </a:solidFill>
                <a:latin typeface="Sylfaen" panose="010A0502050306030303" pitchFamily="18" charset="0"/>
                <a:cs typeface="Arial" panose="020B0604020202020204" pitchFamily="34" charset="0"/>
              </a:rPr>
              <a:t>Особенности при сдаче нормативов по физической подготовке</a:t>
            </a:r>
          </a:p>
        </p:txBody>
      </p:sp>
      <p:sp>
        <p:nvSpPr>
          <p:cNvPr id="20" name="AutoShape 67"/>
          <p:cNvSpPr>
            <a:spLocks noChangeArrowheads="1"/>
          </p:cNvSpPr>
          <p:nvPr/>
        </p:nvSpPr>
        <p:spPr bwMode="auto">
          <a:xfrm>
            <a:off x="8761419" y="16098"/>
            <a:ext cx="382587" cy="179388"/>
          </a:xfrm>
          <a:prstGeom prst="roundRect">
            <a:avLst>
              <a:gd name="adj" fmla="val 45856"/>
            </a:avLst>
          </a:prstGeom>
          <a:solidFill>
            <a:srgbClr val="23538D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  <a:ex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68310" tIns="34140" rIns="68310" bIns="34140" anchor="ctr"/>
          <a:lstStyle/>
          <a:p>
            <a:pPr algn="ctr"/>
            <a:fld id="{60EDE839-DBD2-4D4C-94B6-6BCAF007DA54}" type="slidenum">
              <a:rPr lang="ru-RU" altLang="ru-RU">
                <a:solidFill>
                  <a:srgbClr val="FFFFFF"/>
                </a:solidFill>
                <a:cs typeface="Aparajita" panose="020B0604020202020204" pitchFamily="34" charset="0"/>
              </a:rPr>
              <a:pPr algn="ctr"/>
              <a:t>9</a:t>
            </a:fld>
            <a:endParaRPr lang="ru-RU" altLang="ru-RU" dirty="0">
              <a:solidFill>
                <a:srgbClr val="FFFFFF"/>
              </a:solidFill>
              <a:cs typeface="Aparajita" panose="020B0604020202020204" pitchFamily="34" charset="0"/>
            </a:endParaRPr>
          </a:p>
        </p:txBody>
      </p:sp>
      <p:pic>
        <p:nvPicPr>
          <p:cNvPr id="13" name="Объект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4029"/>
          <a:stretch/>
        </p:blipFill>
        <p:spPr>
          <a:xfrm>
            <a:off x="99816" y="51452"/>
            <a:ext cx="599176" cy="611436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99816" y="843558"/>
            <a:ext cx="8792664" cy="406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247650" algn="just">
              <a:buAutoNum type="arabicPeriod"/>
            </a:pPr>
            <a:r>
              <a:rPr lang="ru-RU" sz="1800" dirty="0" smtClean="0">
                <a:latin typeface="Sylfaen" panose="010A0502050306030303" pitchFamily="18" charset="0"/>
              </a:rPr>
              <a:t>Физическая </a:t>
            </a:r>
            <a:r>
              <a:rPr lang="ru-RU" sz="1800" dirty="0">
                <a:latin typeface="Sylfaen" panose="010A0502050306030303" pitchFamily="18" charset="0"/>
              </a:rPr>
              <a:t>подготовленность проверяется при выполнении кандидатом трех упражнений. </a:t>
            </a:r>
            <a:endParaRPr lang="ru-RU" sz="1800" dirty="0" smtClean="0">
              <a:latin typeface="Sylfaen" panose="010A0502050306030303" pitchFamily="18" charset="0"/>
            </a:endParaRPr>
          </a:p>
          <a:p>
            <a:pPr marL="514350" indent="-247650" algn="just">
              <a:buAutoNum type="arabicPeriod"/>
            </a:pPr>
            <a:r>
              <a:rPr lang="ru-RU" sz="1800" dirty="0" smtClean="0">
                <a:latin typeface="Sylfaen" panose="010A0502050306030303" pitchFamily="18" charset="0"/>
              </a:rPr>
              <a:t>Сдача </a:t>
            </a:r>
            <a:r>
              <a:rPr lang="ru-RU" sz="1800" dirty="0">
                <a:latin typeface="Sylfaen" panose="010A0502050306030303" pitchFamily="18" charset="0"/>
              </a:rPr>
              <a:t>нормативов начинается не ранее чем через 1,5 часа после приема пищи, в присутствии медицинского работника. Кандидатам предоставляется время для самостоятельной разминки перед сдачей нормативов (не менее 15 минут). </a:t>
            </a:r>
            <a:endParaRPr lang="ru-RU" sz="1800" dirty="0" smtClean="0">
              <a:latin typeface="Sylfaen" panose="010A0502050306030303" pitchFamily="18" charset="0"/>
            </a:endParaRPr>
          </a:p>
          <a:p>
            <a:pPr marL="514350" indent="-247650" algn="just">
              <a:buAutoNum type="arabicPeriod"/>
            </a:pPr>
            <a:r>
              <a:rPr lang="ru-RU" sz="1800" dirty="0" smtClean="0">
                <a:latin typeface="Sylfaen" panose="010A0502050306030303" pitchFamily="18" charset="0"/>
              </a:rPr>
              <a:t>При </a:t>
            </a:r>
            <a:r>
              <a:rPr lang="ru-RU" sz="1800" dirty="0">
                <a:latin typeface="Sylfaen" panose="010A0502050306030303" pitchFamily="18" charset="0"/>
              </a:rPr>
              <a:t>заболевании кандидат освобождается от сдачи до периода выздоровления, но не позднее дня сдачи последнего дополнительного вступительного испытания. </a:t>
            </a:r>
            <a:endParaRPr lang="ru-RU" sz="1800" dirty="0" smtClean="0">
              <a:latin typeface="Sylfaen" panose="010A0502050306030303" pitchFamily="18" charset="0"/>
            </a:endParaRPr>
          </a:p>
          <a:p>
            <a:pPr marL="514350" indent="-247650" algn="just">
              <a:buAutoNum type="arabicPeriod"/>
            </a:pPr>
            <a:r>
              <a:rPr lang="ru-RU" sz="1800" dirty="0" smtClean="0">
                <a:latin typeface="Sylfaen" panose="010A0502050306030303" pitchFamily="18" charset="0"/>
              </a:rPr>
              <a:t>Для </a:t>
            </a:r>
            <a:r>
              <a:rPr lang="ru-RU" sz="1800" dirty="0">
                <a:latin typeface="Sylfaen" panose="010A0502050306030303" pitchFamily="18" charset="0"/>
              </a:rPr>
              <a:t>выполнения норматива предоставляется одна попытка. В отдельных случаях (при срыве, падении и т.п.) председатель предметной экзаменационной комиссии может разрешить кандидату выполнить норматив повторно. Выполнение норматива с целью улучшения полученной оценки не допускается.</a:t>
            </a:r>
          </a:p>
          <a:p>
            <a:pPr indent="450215" algn="just">
              <a:spcAft>
                <a:spcPts val="0"/>
              </a:spcAft>
            </a:pPr>
            <a:endParaRPr lang="ru-RU" sz="1400" b="1" dirty="0" smtClean="0"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ru-RU" sz="10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 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55399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ерая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46459</TotalTime>
  <Words>1289</Words>
  <Application>Microsoft Office PowerPoint</Application>
  <PresentationFormat>Экран (16:9)</PresentationFormat>
  <Paragraphs>636</Paragraphs>
  <Slides>12</Slides>
  <Notes>10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Презентация PowerPoint</vt:lpstr>
      <vt:lpstr>Презентация PowerPoint</vt:lpstr>
      <vt:lpstr>Презентация PowerPoint</vt:lpstr>
      <vt:lpstr> *Вступительные испытания проводятся в июле месяце, года поступления.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ВНИИПО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Пользователь</dc:creator>
  <cp:lastModifiedBy>Исаев Филипп Юрьевич</cp:lastModifiedBy>
  <cp:revision>2507</cp:revision>
  <cp:lastPrinted>2022-01-25T18:19:06Z</cp:lastPrinted>
  <dcterms:created xsi:type="dcterms:W3CDTF">2016-03-10T11:15:22Z</dcterms:created>
  <dcterms:modified xsi:type="dcterms:W3CDTF">2022-10-17T06:46:55Z</dcterms:modified>
</cp:coreProperties>
</file>